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59" r:id="rId3"/>
    <p:sldId id="260" r:id="rId4"/>
    <p:sldId id="257" r:id="rId5"/>
    <p:sldId id="261" r:id="rId6"/>
    <p:sldId id="262" r:id="rId7"/>
    <p:sldId id="263" r:id="rId8"/>
    <p:sldId id="264" r:id="rId9"/>
    <p:sldId id="267" r:id="rId10"/>
    <p:sldId id="270" r:id="rId11"/>
    <p:sldId id="272" r:id="rId12"/>
    <p:sldId id="275"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4384" autoAdjust="0"/>
  </p:normalViewPr>
  <p:slideViewPr>
    <p:cSldViewPr snapToGrid="0" snapToObjects="1">
      <p:cViewPr varScale="1">
        <p:scale>
          <a:sx n="104" d="100"/>
          <a:sy n="104" d="100"/>
        </p:scale>
        <p:origin x="-101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A451A-45BB-AE4E-88E3-7D9734225B25}" type="datetimeFigureOut">
              <a:rPr lang="nl-NL" smtClean="0"/>
              <a:pPr/>
              <a:t>26-06-2017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E1558-5396-DD44-88B9-47BC90DAC27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4 1991-nu</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In de vierde periode, van 1991 tot vandaag zien we dat de werkloosheidsuitkeringen en de openbare steun dichter naar elkaar toegroeien.</a:t>
            </a:r>
          </a:p>
          <a:p>
            <a:r>
              <a:rPr lang="nl-NL" sz="1200" kern="1200" dirty="0" smtClean="0">
                <a:solidFill>
                  <a:schemeClr val="tx1"/>
                </a:solidFill>
                <a:latin typeface="+mn-lt"/>
                <a:ea typeface="+mn-ea"/>
                <a:cs typeface="+mn-cs"/>
              </a:rPr>
              <a:t>De belangrijkste veranderingen hebben vooral te maken met de toegangsvoorwaarden en de link met het arbeidsmarktbeleid. Het fenomeen van langdurige werkloosheid en armoede hebben tot een grondige hervorming geleid van de welvaartstaat. De grote verdienste hiervoor gaat naar, jawel, een socialistisch politicus : Frank </a:t>
            </a:r>
            <a:r>
              <a:rPr lang="nl-NL" sz="1200" kern="1200" dirty="0" err="1" smtClean="0">
                <a:solidFill>
                  <a:schemeClr val="tx1"/>
                </a:solidFill>
                <a:latin typeface="+mn-lt"/>
                <a:ea typeface="+mn-ea"/>
                <a:cs typeface="+mn-cs"/>
              </a:rPr>
              <a:t>Vandenbroucke</a:t>
            </a:r>
            <a:r>
              <a:rPr lang="nl-NL" sz="1200" kern="1200" dirty="0" smtClean="0">
                <a:solidFill>
                  <a:schemeClr val="tx1"/>
                </a:solidFill>
                <a:latin typeface="+mn-lt"/>
                <a:ea typeface="+mn-ea"/>
                <a:cs typeface="+mn-cs"/>
              </a:rPr>
              <a:t>. Hij is van oordeel van de traditionele welvaartstaat tekort schiet:</a:t>
            </a:r>
          </a:p>
          <a:p>
            <a:endParaRPr lang="nl-NL" sz="1200" kern="1200" dirty="0" smtClean="0">
              <a:solidFill>
                <a:schemeClr val="tx1"/>
              </a:solidFill>
              <a:latin typeface="+mn-lt"/>
              <a:ea typeface="+mn-ea"/>
              <a:cs typeface="+mn-cs"/>
            </a:endParaRPr>
          </a:p>
          <a:p>
            <a:pPr>
              <a:buFontTx/>
              <a:buChar char="-"/>
            </a:pPr>
            <a:r>
              <a:rPr lang="nl-NL" sz="1200" kern="1200" dirty="0" smtClean="0">
                <a:solidFill>
                  <a:schemeClr val="tx1"/>
                </a:solidFill>
                <a:latin typeface="+mn-lt"/>
                <a:ea typeface="+mn-ea"/>
                <a:cs typeface="+mn-cs"/>
              </a:rPr>
              <a:t> aangezien het de verzekerden een “UITKERING aanbiedt, maar geen UITWEG”. </a:t>
            </a:r>
          </a:p>
          <a:p>
            <a:pPr>
              <a:buFontTx/>
              <a:buNone/>
            </a:pPr>
            <a:r>
              <a:rPr lang="nl-NL" sz="1200" kern="1200" dirty="0" smtClean="0">
                <a:solidFill>
                  <a:schemeClr val="tx1"/>
                </a:solidFill>
                <a:latin typeface="+mn-lt"/>
                <a:ea typeface="+mn-ea"/>
                <a:cs typeface="+mn-cs"/>
              </a:rPr>
              <a:t>- hij “geeft materiële troost, maar geen kansen”. </a:t>
            </a:r>
          </a:p>
          <a:p>
            <a:r>
              <a:rPr lang="nl-NL" sz="1200" kern="1200" dirty="0" smtClean="0">
                <a:solidFill>
                  <a:schemeClr val="tx1"/>
                </a:solidFill>
                <a:latin typeface="+mn-lt"/>
                <a:ea typeface="+mn-ea"/>
                <a:cs typeface="+mn-cs"/>
              </a:rPr>
              <a:t>- de mechanismen van de welvaartstaat ontmoedigen mensen juist om actief te zijn, in plaats van aan te moedigen. De welvaartstaat is te passief, hij moet actief worden, die streeft naar een samenleving van actieve mensen.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Dat is een belangrijke ommekeer in de filosofie van de welvaartstaat en in de verhouding tussen werk en uitkering (tussen werkgelegenheidsbeleid en het sociaal beleid).</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Ik geef een voorbeeld. In 1992 wordt het “</a:t>
            </a:r>
            <a:r>
              <a:rPr lang="nl-NL" sz="1200" b="1" kern="1200" dirty="0" smtClean="0">
                <a:solidFill>
                  <a:schemeClr val="tx1"/>
                </a:solidFill>
                <a:latin typeface="+mn-lt"/>
                <a:ea typeface="+mn-ea"/>
                <a:cs typeface="+mn-cs"/>
              </a:rPr>
              <a:t>begeleidingsplan voor werklozen</a:t>
            </a:r>
            <a:r>
              <a:rPr lang="nl-NL" sz="1200" kern="1200" dirty="0" smtClean="0">
                <a:solidFill>
                  <a:schemeClr val="tx1"/>
                </a:solidFill>
                <a:latin typeface="+mn-lt"/>
                <a:ea typeface="+mn-ea"/>
                <a:cs typeface="+mn-cs"/>
              </a:rPr>
              <a:t>” gelanceerd. Het voorziet in een individueel activeringsplan voor elke werklozen die langer dan 10 maanden inactief is. Dit gaat gepaard met vrij strenge acties voor wie zich hieraan wil ontrekken. De voorwaarden om van sociale rechten te genieten, verzwaren dus aanzienlijk.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 de volgende jaren komen er “</a:t>
            </a:r>
            <a:r>
              <a:rPr lang="nl-NL" sz="1200" b="1" kern="1200" dirty="0" smtClean="0">
                <a:solidFill>
                  <a:schemeClr val="tx1"/>
                </a:solidFill>
                <a:latin typeface="+mn-lt"/>
                <a:ea typeface="+mn-ea"/>
                <a:cs typeface="+mn-cs"/>
              </a:rPr>
              <a:t>gesubsidieerde banenplannen</a:t>
            </a:r>
            <a:r>
              <a:rPr lang="nl-NL" sz="1200" kern="1200" dirty="0" smtClean="0">
                <a:solidFill>
                  <a:schemeClr val="tx1"/>
                </a:solidFill>
                <a:latin typeface="+mn-lt"/>
                <a:ea typeface="+mn-ea"/>
                <a:cs typeface="+mn-cs"/>
              </a:rPr>
              <a:t>” die een springplank naar werk moeten vormen. De Smetbanen </a:t>
            </a:r>
            <a:r>
              <a:rPr lang="nl-NL" sz="1200" kern="1200" dirty="0" err="1" smtClean="0">
                <a:solidFill>
                  <a:schemeClr val="tx1"/>
                </a:solidFill>
                <a:latin typeface="+mn-lt"/>
                <a:ea typeface="+mn-ea"/>
                <a:cs typeface="+mn-cs"/>
              </a:rPr>
              <a:t>bv.</a:t>
            </a:r>
            <a:r>
              <a:rPr lang="nl-NL" sz="1200" kern="1200" dirty="0" smtClean="0">
                <a:solidFill>
                  <a:schemeClr val="tx1"/>
                </a:solidFill>
                <a:latin typeface="+mn-lt"/>
                <a:ea typeface="+mn-ea"/>
                <a:cs typeface="+mn-cs"/>
              </a:rPr>
              <a:t> of vanaf 2000 de startbanen in het kader van het </a:t>
            </a:r>
            <a:r>
              <a:rPr lang="nl-NL" sz="1200" kern="1200" dirty="0" err="1" smtClean="0">
                <a:solidFill>
                  <a:schemeClr val="tx1"/>
                </a:solidFill>
                <a:latin typeface="+mn-lt"/>
                <a:ea typeface="+mn-ea"/>
                <a:cs typeface="+mn-cs"/>
              </a:rPr>
              <a:t>Rosetta-plan</a:t>
            </a:r>
            <a:r>
              <a:rPr lang="nl-NL" sz="1200" kern="1200" dirty="0" smtClean="0">
                <a:solidFill>
                  <a:schemeClr val="tx1"/>
                </a:solidFill>
                <a:latin typeface="+mn-lt"/>
                <a:ea typeface="+mn-ea"/>
                <a:cs typeface="+mn-cs"/>
              </a:rPr>
              <a:t>. Formules bestemd voor laaggeschoolde jongeren, werklozen en mensen met een bestaansminimum. Men probeert dus niet in eerste instantie banen bij te creëren, maar wel een investering in het menselijk kapitaal, in hun opleiding en hun inzetbaarheid.</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Het oude </a:t>
            </a:r>
            <a:r>
              <a:rPr lang="nl-NL" sz="1200" b="1" kern="1200" dirty="0" smtClean="0">
                <a:solidFill>
                  <a:schemeClr val="tx1"/>
                </a:solidFill>
                <a:latin typeface="+mn-lt"/>
                <a:ea typeface="+mn-ea"/>
                <a:cs typeface="+mn-cs"/>
              </a:rPr>
              <a:t>stempelcontrole</a:t>
            </a:r>
            <a:r>
              <a:rPr lang="nl-NL" sz="1200" kern="1200" dirty="0" smtClean="0">
                <a:solidFill>
                  <a:schemeClr val="tx1"/>
                </a:solidFill>
                <a:latin typeface="+mn-lt"/>
                <a:ea typeface="+mn-ea"/>
                <a:cs typeface="+mn-cs"/>
              </a:rPr>
              <a:t> voor werklozen wordt ook hervormd tot een professioneler controle- </a:t>
            </a:r>
            <a:r>
              <a:rPr lang="nl-NL" sz="1200" kern="1200" dirty="0" err="1" smtClean="0">
                <a:solidFill>
                  <a:schemeClr val="tx1"/>
                </a:solidFill>
                <a:latin typeface="+mn-lt"/>
                <a:ea typeface="+mn-ea"/>
                <a:cs typeface="+mn-cs"/>
              </a:rPr>
              <a:t>én</a:t>
            </a:r>
            <a:r>
              <a:rPr lang="nl-NL" sz="1200" kern="1200" dirty="0" smtClean="0">
                <a:solidFill>
                  <a:schemeClr val="tx1"/>
                </a:solidFill>
                <a:latin typeface="+mn-lt"/>
                <a:ea typeface="+mn-ea"/>
                <a:cs typeface="+mn-cs"/>
              </a:rPr>
              <a:t> activeringssysteem. Betere begeleiding, betere opvolging, maar ook strengere voorwaarden en sancties. Met andere woorden: een werkloze moet kunnen aantonen dat hij of zij daadwerkelijk inspanningen levert om een job te vinden. Kritiek hierop is dat het de kwetsbaarheid van een bepaalde groep nog versterkt, in plaats van ze op te lossen.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Op het domein van de </a:t>
            </a:r>
            <a:r>
              <a:rPr lang="nl-NL" sz="1200" b="1" kern="1200" dirty="0" smtClean="0">
                <a:solidFill>
                  <a:schemeClr val="tx1"/>
                </a:solidFill>
                <a:latin typeface="+mn-lt"/>
                <a:ea typeface="+mn-ea"/>
                <a:cs typeface="+mn-cs"/>
              </a:rPr>
              <a:t>sociale bijstand</a:t>
            </a:r>
            <a:r>
              <a:rPr lang="nl-NL" sz="1200" kern="1200" dirty="0" smtClean="0">
                <a:solidFill>
                  <a:schemeClr val="tx1"/>
                </a:solidFill>
                <a:latin typeface="+mn-lt"/>
                <a:ea typeface="+mn-ea"/>
                <a:cs typeface="+mn-cs"/>
              </a:rPr>
              <a:t> zien we een sterk vergelijkbare evolutie. Sinds de jaren 80 een enorme toename van het aantal jongeren (gevolg van de meerderjarigheid die van 21 naar 18 wordt gebracht). Dus ook hier wil met een actievere vorm van sociale bijstand dat jongeren actief wil doen zoeken naar werk. Men wil jongeren UIT de armoede helpen in plaats van dat ze er zich in installeren. Maatschappelijke hulp mag geen levenswijze worden. Een bestaansminimum mag slechts een tijdelijke reddingsboei zijn en liever nog een springplank naar integratie en werk.</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De centrale missie van de </a:t>
            </a:r>
            <a:r>
              <a:rPr lang="nl-NL" sz="1200" kern="1200" dirty="0" err="1" smtClean="0">
                <a:solidFill>
                  <a:schemeClr val="tx1"/>
                </a:solidFill>
                <a:latin typeface="+mn-lt"/>
                <a:ea typeface="+mn-ea"/>
                <a:cs typeface="+mn-cs"/>
              </a:rPr>
              <a:t>ocmw’s</a:t>
            </a:r>
            <a:r>
              <a:rPr lang="nl-NL" sz="1200" kern="1200" dirty="0" smtClean="0">
                <a:solidFill>
                  <a:schemeClr val="tx1"/>
                </a:solidFill>
                <a:latin typeface="+mn-lt"/>
                <a:ea typeface="+mn-ea"/>
                <a:cs typeface="+mn-cs"/>
              </a:rPr>
              <a:t> wordt inschakeling via </a:t>
            </a:r>
            <a:r>
              <a:rPr lang="nl-NL" sz="1200" b="1" kern="1200" dirty="0" smtClean="0">
                <a:solidFill>
                  <a:schemeClr val="tx1"/>
                </a:solidFill>
                <a:latin typeface="+mn-lt"/>
                <a:ea typeface="+mn-ea"/>
                <a:cs typeface="+mn-cs"/>
              </a:rPr>
              <a:t>tijdelijke en gesubsidieerde werkvormen</a:t>
            </a:r>
            <a:r>
              <a:rPr lang="nl-NL" sz="1200" kern="1200" dirty="0" smtClean="0">
                <a:solidFill>
                  <a:schemeClr val="tx1"/>
                </a:solidFill>
                <a:latin typeface="+mn-lt"/>
                <a:ea typeface="+mn-ea"/>
                <a:cs typeface="+mn-cs"/>
              </a:rPr>
              <a:t>. Maar die leiden veel te weinig naar klassiek werk of tot een </a:t>
            </a:r>
            <a:r>
              <a:rPr lang="nl-NL" sz="1200" kern="1200" dirty="0" err="1" smtClean="0">
                <a:solidFill>
                  <a:schemeClr val="tx1"/>
                </a:solidFill>
                <a:latin typeface="+mn-lt"/>
                <a:ea typeface="+mn-ea"/>
                <a:cs typeface="+mn-cs"/>
              </a:rPr>
              <a:t>kwaliteitsjob</a:t>
            </a:r>
            <a:r>
              <a:rPr lang="nl-NL" sz="1200" kern="1200" dirty="0" smtClean="0">
                <a:solidFill>
                  <a:schemeClr val="tx1"/>
                </a:solidFill>
                <a:latin typeface="+mn-lt"/>
                <a:ea typeface="+mn-ea"/>
                <a:cs typeface="+mn-cs"/>
              </a:rPr>
              <a:t>. Mensen blijven ofwel in dit circuit van ‘tijdelijk werk’ hangen of ze krijgen later opnieuw een werkloosheidsuitkering. En dus komen ze van het ene kwetsbare statuut in het andere terecht. En dat kan niet de bedoeling zijn. Ik kom hier later nog even op terug, als ik het over de sociale tewerkstelling van het </a:t>
            </a:r>
            <a:r>
              <a:rPr lang="nl-NL" sz="1200" kern="1200" dirty="0" err="1" smtClean="0">
                <a:solidFill>
                  <a:schemeClr val="tx1"/>
                </a:solidFill>
                <a:latin typeface="+mn-lt"/>
                <a:ea typeface="+mn-ea"/>
                <a:cs typeface="+mn-cs"/>
              </a:rPr>
              <a:t>ocmw</a:t>
            </a:r>
            <a:r>
              <a:rPr lang="nl-NL" sz="1200" kern="1200" dirty="0" smtClean="0">
                <a:solidFill>
                  <a:schemeClr val="tx1"/>
                </a:solidFill>
                <a:latin typeface="+mn-lt"/>
                <a:ea typeface="+mn-ea"/>
                <a:cs typeface="+mn-cs"/>
              </a:rPr>
              <a:t> heb.</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De regels en de doelgroepen van de werkloosheidsverzekering overlappen in toenemende mate met die van de bijstand: een verharding van de voorwaarden, meer controle en sancties en meer druk om opnieuw aan het werk te geraken). En dus glijdt door deze hervormingen de pool “werkloosheidsverzekering” af naar sociale bijstand, terwijl andere polen uit de sociale zekerheid relatief stabiel blijft op gebied van pensioenen en gezondheid. In deze periode merken we dan ook een groeiende stroom van uitkeringsgerechtigden vanuit de verzekering (sociale zekerheid) naar de bijstand. Wat de kritiek dat de kwetsbaren steeds kwetsbaarder worden, lijkt te staven.</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2/ Sociale tewerkstelling</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Er is nog een component waarmee een </a:t>
            </a:r>
            <a:r>
              <a:rPr lang="nl-NL" sz="1200" kern="1200" dirty="0" err="1" smtClean="0">
                <a:solidFill>
                  <a:schemeClr val="tx1"/>
                </a:solidFill>
                <a:latin typeface="+mn-lt"/>
                <a:ea typeface="+mn-ea"/>
                <a:cs typeface="+mn-cs"/>
              </a:rPr>
              <a:t>ocmw</a:t>
            </a:r>
            <a:r>
              <a:rPr lang="nl-NL" sz="1200" kern="1200" dirty="0" smtClean="0">
                <a:solidFill>
                  <a:schemeClr val="tx1"/>
                </a:solidFill>
                <a:latin typeface="+mn-lt"/>
                <a:ea typeface="+mn-ea"/>
                <a:cs typeface="+mn-cs"/>
              </a:rPr>
              <a:t> de armoede probeert tegen te gaan: sociale tewerkstelling. Met onder meer het tijdelijk te werk stellen van wie een leefloon ontvangt. Concreet is dat : de </a:t>
            </a:r>
            <a:r>
              <a:rPr lang="nl-NL" sz="1200" kern="1200" dirty="0" err="1" smtClean="0">
                <a:solidFill>
                  <a:schemeClr val="tx1"/>
                </a:solidFill>
                <a:latin typeface="+mn-lt"/>
                <a:ea typeface="+mn-ea"/>
                <a:cs typeface="+mn-cs"/>
              </a:rPr>
              <a:t>leefloners</a:t>
            </a:r>
            <a:r>
              <a:rPr lang="nl-NL" sz="1200" kern="1200" dirty="0" smtClean="0">
                <a:solidFill>
                  <a:schemeClr val="tx1"/>
                </a:solidFill>
                <a:latin typeface="+mn-lt"/>
                <a:ea typeface="+mn-ea"/>
                <a:cs typeface="+mn-cs"/>
              </a:rPr>
              <a:t> die wel wat in hun mars hebben een extraatje bezorgen boven op hun leefloon. Dat is de zogenaamde </a:t>
            </a:r>
            <a:r>
              <a:rPr lang="nl-NL" sz="1200" kern="1200" dirty="0" err="1" smtClean="0">
                <a:solidFill>
                  <a:schemeClr val="tx1"/>
                </a:solidFill>
                <a:latin typeface="+mn-lt"/>
                <a:ea typeface="+mn-ea"/>
                <a:cs typeface="+mn-cs"/>
              </a:rPr>
              <a:t>art.</a:t>
            </a:r>
            <a:r>
              <a:rPr lang="nl-NL" sz="1200" kern="1200" dirty="0" smtClean="0">
                <a:solidFill>
                  <a:schemeClr val="tx1"/>
                </a:solidFill>
                <a:latin typeface="+mn-lt"/>
                <a:ea typeface="+mn-ea"/>
                <a:cs typeface="+mn-cs"/>
              </a:rPr>
              <a:t> 60. </a:t>
            </a:r>
          </a:p>
          <a:p>
            <a:r>
              <a:rPr lang="nl-NL" sz="1200" kern="1200" dirty="0" smtClean="0">
                <a:solidFill>
                  <a:schemeClr val="tx1"/>
                </a:solidFill>
                <a:latin typeface="+mn-lt"/>
                <a:ea typeface="+mn-ea"/>
                <a:cs typeface="+mn-cs"/>
              </a:rPr>
              <a:t>100 of 200 dagen mag je iemand aan het werk zetten, de werkgever betaalt hiervoor een pak minder dan een gewone werknemer. Voor de werknemer is het voordeel dat hij of zij werkervaring opdoet. Het eigenlijke opzet van een </a:t>
            </a:r>
            <a:r>
              <a:rPr lang="nl-NL" sz="1200" kern="1200" dirty="0" err="1" smtClean="0">
                <a:solidFill>
                  <a:schemeClr val="tx1"/>
                </a:solidFill>
                <a:latin typeface="+mn-lt"/>
                <a:ea typeface="+mn-ea"/>
                <a:cs typeface="+mn-cs"/>
              </a:rPr>
              <a:t>art.</a:t>
            </a:r>
            <a:r>
              <a:rPr lang="nl-NL" sz="1200" kern="1200" dirty="0" smtClean="0">
                <a:solidFill>
                  <a:schemeClr val="tx1"/>
                </a:solidFill>
                <a:latin typeface="+mn-lt"/>
                <a:ea typeface="+mn-ea"/>
                <a:cs typeface="+mn-cs"/>
              </a:rPr>
              <a:t> 60 is om de doorstroom naar het reguliere arbeidscircuit te vergemakkelijken. Concreet: een werkgever is bereid om een “</a:t>
            </a:r>
            <a:r>
              <a:rPr lang="nl-NL" sz="1200" kern="1200" dirty="0" err="1" smtClean="0">
                <a:solidFill>
                  <a:schemeClr val="tx1"/>
                </a:solidFill>
                <a:latin typeface="+mn-lt"/>
                <a:ea typeface="+mn-ea"/>
                <a:cs typeface="+mn-cs"/>
              </a:rPr>
              <a:t>leefloner</a:t>
            </a:r>
            <a:r>
              <a:rPr lang="nl-NL" sz="1200" kern="1200" dirty="0" smtClean="0">
                <a:solidFill>
                  <a:schemeClr val="tx1"/>
                </a:solidFill>
                <a:latin typeface="+mn-lt"/>
                <a:ea typeface="+mn-ea"/>
                <a:cs typeface="+mn-cs"/>
              </a:rPr>
              <a:t>” 100 of 200 dagen te werk te stellen en in het ideale geval houdt hij die persoon als werknemer en betaalt hem of haar een klassiek loon uit. Daarmee komt een einde aan het leefloon, dat in dit geval dus echt als een tijdelijke financiële ondersteuning heeft gediend, tot een echte job zich aandiende. Helaas, de praktijk leert ons anders. Een te groot deel van de art.60-mensen blijft in dat beperkte circuit  steken of krijgt na afloop van zo’n art.60-job… niet een vaste job, maar een werkloosheidsuitkering. En dus: van de ene uitkering in de andere </a:t>
            </a:r>
          </a:p>
          <a:p>
            <a:r>
              <a:rPr lang="nl-NL" sz="1200" kern="1200" dirty="0" smtClean="0">
                <a:solidFill>
                  <a:schemeClr val="tx1"/>
                </a:solidFill>
                <a:latin typeface="+mn-lt"/>
                <a:ea typeface="+mn-ea"/>
                <a:cs typeface="+mn-cs"/>
              </a:rPr>
              <a:t>terechtkomen. We beseffen: deze maatregel gaat voor een deel aan zijn bedoeling voorbij.</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 die zin juich ik het initiatief van minster </a:t>
            </a:r>
            <a:r>
              <a:rPr lang="nl-NL" sz="1200" kern="1200" dirty="0" err="1" smtClean="0">
                <a:solidFill>
                  <a:schemeClr val="tx1"/>
                </a:solidFill>
                <a:latin typeface="+mn-lt"/>
                <a:ea typeface="+mn-ea"/>
                <a:cs typeface="+mn-cs"/>
              </a:rPr>
              <a:t>Muyters</a:t>
            </a:r>
            <a:r>
              <a:rPr lang="nl-NL" sz="1200" kern="1200" dirty="0" smtClean="0">
                <a:solidFill>
                  <a:schemeClr val="tx1"/>
                </a:solidFill>
                <a:latin typeface="+mn-lt"/>
                <a:ea typeface="+mn-ea"/>
                <a:cs typeface="+mn-cs"/>
              </a:rPr>
              <a:t> toe, die beseft dat de doorstroom van sociale tewerkstelling naar de reguliere arbeidsmarkt voor vele mensen in de praktijk dode letter blijft. Hij lanceerde de TWE – voluit Tijdelijke Werkervaring -, een intense samenwerking tussen de </a:t>
            </a:r>
            <a:r>
              <a:rPr lang="nl-NL" sz="1200" kern="1200" dirty="0" err="1" smtClean="0">
                <a:solidFill>
                  <a:schemeClr val="tx1"/>
                </a:solidFill>
                <a:latin typeface="+mn-lt"/>
                <a:ea typeface="+mn-ea"/>
                <a:cs typeface="+mn-cs"/>
              </a:rPr>
              <a:t>ocmw’s</a:t>
            </a:r>
            <a:r>
              <a:rPr lang="nl-NL" sz="1200" kern="1200" dirty="0" smtClean="0">
                <a:solidFill>
                  <a:schemeClr val="tx1"/>
                </a:solidFill>
                <a:latin typeface="+mn-lt"/>
                <a:ea typeface="+mn-ea"/>
                <a:cs typeface="+mn-cs"/>
              </a:rPr>
              <a:t> en de </a:t>
            </a:r>
            <a:r>
              <a:rPr lang="nl-NL" sz="1200" kern="1200" dirty="0" err="1" smtClean="0">
                <a:solidFill>
                  <a:schemeClr val="tx1"/>
                </a:solidFill>
                <a:latin typeface="+mn-lt"/>
                <a:ea typeface="+mn-ea"/>
                <a:cs typeface="+mn-cs"/>
              </a:rPr>
              <a:t>vdab</a:t>
            </a:r>
            <a:r>
              <a:rPr lang="nl-NL" sz="1200" kern="1200" dirty="0" smtClean="0">
                <a:solidFill>
                  <a:schemeClr val="tx1"/>
                </a:solidFill>
                <a:latin typeface="+mn-lt"/>
                <a:ea typeface="+mn-ea"/>
                <a:cs typeface="+mn-cs"/>
              </a:rPr>
              <a:t>. Met speciale gunstige voorwaarden voor de werkgever om die zo aan te moedigen om iemand onder dat statuut een tijd een job te geven. Een lovenswaardig initiatief, maar opnieuw ben ik bang dat een werknemer blijft steken in dit tijdelijke statuut en niet doorstroomt naar een echte job. Maar: ik ben voorzichtig positief.</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5/ Integratie </a:t>
            </a:r>
            <a:r>
              <a:rPr lang="nl-NL" sz="1200" b="1" kern="1200" dirty="0" err="1" smtClean="0">
                <a:solidFill>
                  <a:schemeClr val="tx1"/>
                </a:solidFill>
                <a:latin typeface="+mn-lt"/>
                <a:ea typeface="+mn-ea"/>
                <a:cs typeface="+mn-cs"/>
              </a:rPr>
              <a:t>ocmw</a:t>
            </a:r>
            <a:r>
              <a:rPr lang="nl-NL" sz="1200" b="1" kern="1200" dirty="0" smtClean="0">
                <a:solidFill>
                  <a:schemeClr val="tx1"/>
                </a:solidFill>
                <a:latin typeface="+mn-lt"/>
                <a:ea typeface="+mn-ea"/>
                <a:cs typeface="+mn-cs"/>
              </a:rPr>
              <a:t> / stadsdiensten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En als allerlaatste: men is bezig met de integratie van stadsdiensten en </a:t>
            </a:r>
            <a:r>
              <a:rPr lang="nl-NL" sz="1200" kern="1200" dirty="0" err="1" smtClean="0">
                <a:solidFill>
                  <a:schemeClr val="tx1"/>
                </a:solidFill>
                <a:latin typeface="+mn-lt"/>
                <a:ea typeface="+mn-ea"/>
                <a:cs typeface="+mn-cs"/>
              </a:rPr>
              <a:t>ocmw</a:t>
            </a:r>
            <a:r>
              <a:rPr lang="nl-NL" sz="1200" kern="1200" dirty="0" smtClean="0">
                <a:solidFill>
                  <a:schemeClr val="tx1"/>
                </a:solidFill>
                <a:latin typeface="+mn-lt"/>
                <a:ea typeface="+mn-ea"/>
                <a:cs typeface="+mn-cs"/>
              </a:rPr>
              <a:t>. Een goede zaak omdat het de werking centraler maakt, met minder raden, minder personeel en een betere dienstverlening. Het zal echt de efficiëntie van de werking ten goede komen. Het enige voorbehoud dat ik heb is dat een </a:t>
            </a:r>
            <a:r>
              <a:rPr lang="nl-NL" sz="1200" kern="1200" dirty="0" err="1" smtClean="0">
                <a:solidFill>
                  <a:schemeClr val="tx1"/>
                </a:solidFill>
                <a:latin typeface="+mn-lt"/>
                <a:ea typeface="+mn-ea"/>
                <a:cs typeface="+mn-cs"/>
              </a:rPr>
              <a:t>ocmw</a:t>
            </a:r>
            <a:r>
              <a:rPr lang="nl-NL" sz="1200" kern="1200" dirty="0" smtClean="0">
                <a:solidFill>
                  <a:schemeClr val="tx1"/>
                </a:solidFill>
                <a:latin typeface="+mn-lt"/>
                <a:ea typeface="+mn-ea"/>
                <a:cs typeface="+mn-cs"/>
              </a:rPr>
              <a:t> nu niet echt een partijpolitiek voert, maar </a:t>
            </a:r>
            <a:r>
              <a:rPr lang="nl-NL" sz="1200" kern="1200" dirty="0" err="1" smtClean="0">
                <a:solidFill>
                  <a:schemeClr val="tx1"/>
                </a:solidFill>
                <a:latin typeface="+mn-lt"/>
                <a:ea typeface="+mn-ea"/>
                <a:cs typeface="+mn-cs"/>
              </a:rPr>
              <a:t>bv.</a:t>
            </a:r>
            <a:r>
              <a:rPr lang="nl-NL" sz="1200" kern="1200" dirty="0" smtClean="0">
                <a:solidFill>
                  <a:schemeClr val="tx1"/>
                </a:solidFill>
                <a:latin typeface="+mn-lt"/>
                <a:ea typeface="+mn-ea"/>
                <a:cs typeface="+mn-cs"/>
              </a:rPr>
              <a:t> de </a:t>
            </a:r>
            <a:r>
              <a:rPr lang="nl-NL" sz="1200" kern="1200" dirty="0" err="1" smtClean="0">
                <a:solidFill>
                  <a:schemeClr val="tx1"/>
                </a:solidFill>
                <a:latin typeface="+mn-lt"/>
                <a:ea typeface="+mn-ea"/>
                <a:cs typeface="+mn-cs"/>
              </a:rPr>
              <a:t>leefloondossiers</a:t>
            </a:r>
            <a:r>
              <a:rPr lang="nl-NL" sz="1200" kern="1200" dirty="0" smtClean="0">
                <a:solidFill>
                  <a:schemeClr val="tx1"/>
                </a:solidFill>
                <a:latin typeface="+mn-lt"/>
                <a:ea typeface="+mn-ea"/>
                <a:cs typeface="+mn-cs"/>
              </a:rPr>
              <a:t> echt individueel en op inhoud evalueert. Het risico is dat als je deze beslissingen neemt op het niveau van een stadbestuur, de partijpolitiek toch meer gaat meespelen. Maar dat is juist ook de uitdaging van zo’n samensmelting.</a:t>
            </a:r>
          </a:p>
          <a:p>
            <a:r>
              <a:rPr lang="nl-NL" sz="1200" kern="1200" dirty="0" smtClean="0">
                <a:solidFill>
                  <a:schemeClr val="tx1"/>
                </a:solidFill>
                <a:latin typeface="+mn-lt"/>
                <a:ea typeface="+mn-ea"/>
                <a:cs typeface="+mn-cs"/>
              </a:rPr>
              <a:t>En hiermee wil ik mijn presentatie eindigen. Dank voor uw aandacht. Ik antwoord graag op de vragen die u eventueel heeft.</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12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R="0" algn="l" rtl="0"/>
            <a:r>
              <a:rPr lang="nl-NL" sz="2800" b="1" baseline="0" dirty="0" smtClean="0">
                <a:solidFill>
                  <a:srgbClr val="345A8A"/>
                </a:solidFill>
                <a:latin typeface="+mn-lt"/>
                <a:ea typeface="Times New Roman"/>
              </a:rPr>
              <a:t>WAT IS ARMOEDE?</a:t>
            </a:r>
          </a:p>
          <a:p>
            <a:pPr marR="0" algn="l" rtl="0"/>
            <a:endParaRPr lang="nl-NL" sz="1200" baseline="0" dirty="0" smtClean="0">
              <a:latin typeface="Times New Roman"/>
              <a:ea typeface="Times New Roman"/>
            </a:endParaRPr>
          </a:p>
          <a:p>
            <a:pPr marR="0" algn="l" rtl="0"/>
            <a:r>
              <a:rPr lang="nl-NL" sz="1200" baseline="0" dirty="0" smtClean="0">
                <a:latin typeface="Times New Roman"/>
                <a:ea typeface="Times New Roman"/>
              </a:rPr>
              <a:t>Om te weten hoe we armoede kunnen bestrijden, moeten we eerst definiëren wat armoede precies is, wat de verschillende lagen of gedaanten van armoede zijn, en of en hoe beleid aan een of meerdere “gedaantes” van armoede iets kan verhelpen. Ik kan u nu al verklappen, het beleid heeft op alle niveaus – federaal, Vlaams, lokaal – verschillende directe en indirecte instrumenten om armoede te bestrijden. Maar dat is voor straks. Eerst : wat betekent armoede in Vlaanderen?</a:t>
            </a:r>
          </a:p>
          <a:p>
            <a:pPr marR="0" algn="l" rtl="0"/>
            <a:endParaRPr lang="nl-NL" sz="1400" baseline="0" dirty="0" smtClean="0">
              <a:latin typeface="Times New Roman"/>
              <a:ea typeface="Times New Roman"/>
            </a:endParaRPr>
          </a:p>
          <a:p>
            <a:pPr marR="0" algn="l" rtl="0"/>
            <a:endParaRPr lang="nl-NL" sz="1200" b="1" baseline="0" dirty="0" smtClean="0">
              <a:solidFill>
                <a:srgbClr val="4F81BD"/>
              </a:solidFill>
              <a:latin typeface="Times New Roman"/>
              <a:ea typeface="Times New Roman"/>
            </a:endParaRPr>
          </a:p>
          <a:p>
            <a:pPr marR="0" algn="l" rtl="0"/>
            <a:r>
              <a:rPr lang="nl-NL" sz="1200" b="1" baseline="0" dirty="0" smtClean="0">
                <a:solidFill>
                  <a:srgbClr val="4F81BD"/>
                </a:solidFill>
                <a:latin typeface="Times New Roman"/>
                <a:ea typeface="Times New Roman"/>
              </a:rPr>
              <a:t>Armoede vele aspecten</a:t>
            </a:r>
          </a:p>
          <a:p>
            <a:pPr marR="0" algn="l" rtl="0"/>
            <a:endParaRPr lang="nl-NL" sz="1200" baseline="0" dirty="0" smtClean="0">
              <a:latin typeface="Times New Roman"/>
              <a:ea typeface="Times New Roman"/>
            </a:endParaRPr>
          </a:p>
          <a:p>
            <a:pPr marR="0" algn="l" rtl="0"/>
            <a:r>
              <a:rPr lang="nl-NL" sz="1200" baseline="0" dirty="0" smtClean="0">
                <a:latin typeface="Times New Roman"/>
                <a:ea typeface="Times New Roman"/>
              </a:rPr>
              <a:t>Om te beginnen: armoede bestaat uit vele aspecten. Armoede is meer dan louter een tekort aan inkomen. Het verwijst naar een geheel van vormen van uitsluiting uit verschillende domeinen van het individuele en het sociale leven. Financiële moeilijkheden zijn tegelijk vaak de oorzaak </a:t>
            </a:r>
            <a:r>
              <a:rPr lang="nl-NL" sz="1200" baseline="0" dirty="0" err="1" smtClean="0">
                <a:latin typeface="Times New Roman"/>
                <a:ea typeface="Times New Roman"/>
              </a:rPr>
              <a:t>én</a:t>
            </a:r>
            <a:r>
              <a:rPr lang="nl-NL" sz="1200" baseline="0" dirty="0" smtClean="0">
                <a:latin typeface="Times New Roman"/>
                <a:ea typeface="Times New Roman"/>
              </a:rPr>
              <a:t> het gevolg van achterstelling op het vlak van tewerkstelling, onderwijs, huisvesting, gezondheid en in het algemeen “actieve deelname aan de maatschappij”. Het beleid maakt ook een onderscheid tussen armoede in het algemeen en kinderarmoede in het bijzonder. Er zijn stemmen voor en tegen om van kinderarmoede een apart en zelfs prioritair beleidsdomein te maken. Ik kan u alleen de cijfers meegeven: in verhouding zijn er meer kinderen die in armoede leven dan volwassenen. </a:t>
            </a:r>
          </a:p>
          <a:p>
            <a:pPr marR="0" algn="l" rtl="0"/>
            <a:endParaRPr lang="nl-NL" sz="1200" b="1" baseline="0" dirty="0" smtClean="0">
              <a:solidFill>
                <a:srgbClr val="4F81BD"/>
              </a:solidFill>
              <a:latin typeface="Times New Roman"/>
              <a:ea typeface="Times New Roman"/>
            </a:endParaRPr>
          </a:p>
          <a:p>
            <a:pPr marR="0" algn="l" rtl="0"/>
            <a:endParaRPr lang="nl-NL" sz="1200" b="1" baseline="0" dirty="0" smtClean="0">
              <a:solidFill>
                <a:srgbClr val="4F81BD"/>
              </a:solidFill>
              <a:latin typeface="Times New Roman"/>
              <a:ea typeface="Times New Roman"/>
            </a:endParaRPr>
          </a:p>
          <a:p>
            <a:pPr marR="0" algn="l" rtl="0"/>
            <a:r>
              <a:rPr lang="nl-NL" sz="1200" b="1" baseline="0" dirty="0" smtClean="0">
                <a:solidFill>
                  <a:srgbClr val="4F81BD"/>
                </a:solidFill>
                <a:latin typeface="Times New Roman"/>
                <a:ea typeface="Times New Roman"/>
              </a:rPr>
              <a:t>Individuele armoede (in cijfers) afhankelijk van land tot land / regio tot regio</a:t>
            </a:r>
          </a:p>
          <a:p>
            <a:pPr marR="0" algn="l" rtl="0"/>
            <a:endParaRPr lang="nl-NL" sz="1200" b="1" baseline="0" dirty="0" smtClean="0">
              <a:solidFill>
                <a:srgbClr val="4F81BD"/>
              </a:solidFill>
              <a:latin typeface="Times New Roman"/>
              <a:ea typeface="Times New Roman"/>
            </a:endParaRPr>
          </a:p>
          <a:p>
            <a:pPr marR="0" algn="l" rtl="0"/>
            <a:r>
              <a:rPr lang="nl-NL" sz="1200" baseline="0" dirty="0" smtClean="0">
                <a:solidFill>
                  <a:srgbClr val="4F81BD"/>
                </a:solidFill>
                <a:latin typeface="Times New Roman"/>
                <a:ea typeface="Times New Roman"/>
              </a:rPr>
              <a:t>Armoede wordt bepaald aan de hand van gegevens over het Bruto Binnenlands Product van een land of regio, van de werkloosheidsgraad en van het beschikbare inkomen. </a:t>
            </a:r>
          </a:p>
          <a:p>
            <a:pPr marR="0" algn="l" rtl="0"/>
            <a:r>
              <a:rPr lang="nl-NL" sz="1200" baseline="0" dirty="0" smtClean="0">
                <a:solidFill>
                  <a:srgbClr val="A6A6A6"/>
                </a:solidFill>
                <a:latin typeface="Times New Roman"/>
                <a:ea typeface="Times New Roman"/>
              </a:rPr>
              <a:t>De economische sterkte wordt afgemeten </a:t>
            </a:r>
            <a:r>
              <a:rPr lang="nl-NL" sz="1200" baseline="0" dirty="0" err="1" smtClean="0">
                <a:solidFill>
                  <a:srgbClr val="A6A6A6"/>
                </a:solidFill>
                <a:latin typeface="Times New Roman"/>
                <a:ea typeface="Times New Roman"/>
              </a:rPr>
              <a:t>a.d.h.v</a:t>
            </a:r>
            <a:r>
              <a:rPr lang="nl-NL" sz="1200" baseline="0" dirty="0" smtClean="0">
                <a:solidFill>
                  <a:srgbClr val="A6A6A6"/>
                </a:solidFill>
                <a:latin typeface="Times New Roman"/>
                <a:ea typeface="Times New Roman"/>
              </a:rPr>
              <a:t> het </a:t>
            </a:r>
            <a:r>
              <a:rPr lang="nl-NL" sz="1200" b="1" baseline="0" dirty="0" smtClean="0">
                <a:solidFill>
                  <a:srgbClr val="A6A6A6"/>
                </a:solidFill>
                <a:latin typeface="Times New Roman"/>
                <a:ea typeface="Times New Roman"/>
              </a:rPr>
              <a:t>Bruto Binnenlands Product (BBP). Het is de maat voor de geproduceerde welvaart op een grondgebied. Om een voorbeeld te geven: de welvaart die de Vlaamse pendelaars in Brussel produceren telt dus niet mee. In Europa neemt Vlaanderen de 8</a:t>
            </a:r>
            <a:r>
              <a:rPr lang="nl-NL" sz="1200" b="1" baseline="30000" dirty="0" smtClean="0">
                <a:solidFill>
                  <a:srgbClr val="A6A6A6"/>
                </a:solidFill>
                <a:latin typeface="Times New Roman"/>
                <a:ea typeface="Times New Roman"/>
              </a:rPr>
              <a:t>ste</a:t>
            </a:r>
            <a:r>
              <a:rPr lang="nl-NL" sz="1200" b="1" baseline="0" dirty="0" smtClean="0">
                <a:solidFill>
                  <a:srgbClr val="A6A6A6"/>
                </a:solidFill>
                <a:latin typeface="Times New Roman"/>
                <a:ea typeface="Times New Roman"/>
              </a:rPr>
              <a:t> plaats in. Het Vlaamse </a:t>
            </a:r>
            <a:r>
              <a:rPr lang="nl-NL" sz="1200" b="1" baseline="0" dirty="0" err="1" smtClean="0">
                <a:solidFill>
                  <a:srgbClr val="A6A6A6"/>
                </a:solidFill>
                <a:latin typeface="Times New Roman"/>
                <a:ea typeface="Times New Roman"/>
              </a:rPr>
              <a:t>bbp</a:t>
            </a:r>
            <a:r>
              <a:rPr lang="nl-NL" sz="1200" b="1" baseline="0" dirty="0" smtClean="0">
                <a:solidFill>
                  <a:srgbClr val="A6A6A6"/>
                </a:solidFill>
                <a:latin typeface="Times New Roman"/>
                <a:ea typeface="Times New Roman"/>
              </a:rPr>
              <a:t> ligt 20% hoger dan het EU-28 gemiddelde. </a:t>
            </a:r>
          </a:p>
          <a:p>
            <a:pPr marR="0" algn="l" rtl="0"/>
            <a:endParaRPr lang="nl-NL" sz="1200" baseline="0" dirty="0" smtClean="0">
              <a:solidFill>
                <a:srgbClr val="A6A6A6"/>
              </a:solidFill>
              <a:latin typeface="Times New Roman"/>
              <a:ea typeface="Times New Roman"/>
            </a:endParaRPr>
          </a:p>
          <a:p>
            <a:pPr marR="0" algn="l" rtl="0"/>
            <a:r>
              <a:rPr lang="nl-NL" sz="1200" baseline="0" dirty="0" smtClean="0">
                <a:solidFill>
                  <a:srgbClr val="A6A6A6"/>
                </a:solidFill>
                <a:latin typeface="Times New Roman"/>
                <a:ea typeface="Times New Roman"/>
              </a:rPr>
              <a:t>Wat de </a:t>
            </a:r>
            <a:r>
              <a:rPr lang="nl-NL" sz="1200" b="1" baseline="0" dirty="0" smtClean="0">
                <a:solidFill>
                  <a:srgbClr val="A6A6A6"/>
                </a:solidFill>
                <a:latin typeface="Times New Roman"/>
                <a:ea typeface="Times New Roman"/>
              </a:rPr>
              <a:t>werkloosheid betreft: sinds juli 2015 vermindert het aantal niet-werkende werkzoekenden iedere maand in vergelijking met het jaar voordien. In februari 2017 waren er iets minder dan 220 000 niet-werkende werkzoekenden. En de trend zet zich verder, tot en met de maand mei gaat het cijfer steeds in dalende lijn. </a:t>
            </a:r>
          </a:p>
          <a:p>
            <a:pPr marR="0" algn="l" rtl="0"/>
            <a:endParaRPr lang="nl-NL" sz="1200" b="1" baseline="0" dirty="0" smtClean="0">
              <a:solidFill>
                <a:srgbClr val="A6A6A6"/>
              </a:solidFill>
              <a:latin typeface="Times New Roman"/>
              <a:ea typeface="Times New Roman"/>
            </a:endParaRPr>
          </a:p>
          <a:p>
            <a:pPr marR="0" algn="l" rtl="0"/>
            <a:r>
              <a:rPr lang="nl-NL" sz="1200" b="1" baseline="0" dirty="0" smtClean="0">
                <a:solidFill>
                  <a:srgbClr val="A6A6A6"/>
                </a:solidFill>
                <a:latin typeface="Times New Roman"/>
                <a:ea typeface="Times New Roman"/>
              </a:rPr>
              <a:t>In mei 2017 waren er 201 000 niet-werkende werkzoekenden.</a:t>
            </a:r>
          </a:p>
          <a:p>
            <a:pPr marR="0" algn="l" rtl="0"/>
            <a:endParaRPr lang="nl-NL" sz="1200" baseline="0" dirty="0" smtClean="0">
              <a:solidFill>
                <a:srgbClr val="A6A6A6"/>
              </a:solidFill>
              <a:latin typeface="Times New Roman"/>
              <a:ea typeface="Times New Roman"/>
            </a:endParaRPr>
          </a:p>
          <a:p>
            <a:pPr marR="0" algn="l" rtl="0"/>
            <a:r>
              <a:rPr lang="nl-NL" sz="1200" baseline="0" dirty="0" smtClean="0">
                <a:solidFill>
                  <a:srgbClr val="A6A6A6"/>
                </a:solidFill>
                <a:latin typeface="Times New Roman"/>
                <a:ea typeface="Times New Roman"/>
              </a:rPr>
              <a:t>Het </a:t>
            </a:r>
            <a:r>
              <a:rPr lang="nl-NL" sz="1200" b="1" baseline="0" dirty="0" smtClean="0">
                <a:solidFill>
                  <a:srgbClr val="A6A6A6"/>
                </a:solidFill>
                <a:latin typeface="Times New Roman"/>
                <a:ea typeface="Times New Roman"/>
              </a:rPr>
              <a:t>beschikbaar inkomen is een maat voor de welvaart die is verdiend door de inwoners van een land of regio. Het geeft een aanduiding van feitelijk verdiende welvaart van (in ons geval) de Vlamingen. Het Vlaamse beschikbaar inkomen lag in 2013 17% hoger dan het EU28-gemiddelde en ligt relatief hoof in vergelijking met de EU-landen (de 3</a:t>
            </a:r>
            <a:r>
              <a:rPr lang="nl-NL" sz="1200" b="1" baseline="30000" dirty="0" smtClean="0">
                <a:solidFill>
                  <a:srgbClr val="A6A6A6"/>
                </a:solidFill>
                <a:latin typeface="Times New Roman"/>
                <a:ea typeface="Times New Roman"/>
              </a:rPr>
              <a:t>de</a:t>
            </a:r>
            <a:r>
              <a:rPr lang="nl-NL" sz="1200" b="1" baseline="0" dirty="0" smtClean="0">
                <a:solidFill>
                  <a:srgbClr val="A6A6A6"/>
                </a:solidFill>
                <a:latin typeface="Times New Roman"/>
                <a:ea typeface="Times New Roman"/>
              </a:rPr>
              <a:t> plaats). Als je de vergelijking maakt tussen Vlaanderen en België, dan ligt het beschikbaar inkomen 6,4% hoger in Vlaanderen.</a:t>
            </a:r>
          </a:p>
          <a:p>
            <a:pPr marR="0" algn="l" rtl="0"/>
            <a:endParaRPr lang="nl-NL" sz="1200" baseline="0" dirty="0" smtClean="0">
              <a:latin typeface="Times New Roman"/>
              <a:ea typeface="Times New Roman"/>
            </a:endParaRPr>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R="0" algn="l" rtl="0"/>
            <a:r>
              <a:rPr lang="nl-NL" sz="1200" baseline="0" dirty="0" smtClean="0">
                <a:latin typeface="Times New Roman"/>
                <a:ea typeface="Times New Roman"/>
              </a:rPr>
              <a:t>Op basis van het inkomen, werd een armoedegrens vastgelegd. Dat is een relatieve grens, die verschilt van land tot land. Dat wil zeggen dat iemand die “arm” is in Vlaanderen het relatief beter heeft dan iemand die arm is in Portugal. De armoedegrens wordt immers berekend in vergelijking met de grootste inkomens. </a:t>
            </a:r>
          </a:p>
          <a:p>
            <a:pPr marR="0" algn="l" rtl="0"/>
            <a:r>
              <a:rPr lang="nl-NL" sz="1200" baseline="0" dirty="0" smtClean="0">
                <a:latin typeface="Times New Roman"/>
                <a:ea typeface="Times New Roman"/>
              </a:rPr>
              <a:t>In die zin kunnen we zeggen dat armoede in Vlaanderen – ik wik mijn woorden – relatief meevalt. Ik bedoel: je kan arm zijn in Vlaanderen, maar je zal niet ziek worden van de honger. Ik </a:t>
            </a:r>
            <a:r>
              <a:rPr lang="nl-NL" sz="1200" baseline="0" dirty="0" err="1" smtClean="0">
                <a:latin typeface="Times New Roman"/>
                <a:ea typeface="Times New Roman"/>
              </a:rPr>
              <a:t>banaliseer</a:t>
            </a:r>
            <a:r>
              <a:rPr lang="nl-NL" sz="1200" baseline="0" dirty="0" smtClean="0">
                <a:latin typeface="Times New Roman"/>
                <a:ea typeface="Times New Roman"/>
              </a:rPr>
              <a:t> armoede niet, integendeel, ik probeer armoede in perspectief te plaatsen. In andere landen zijn er nog veel schrijnender voorbeelden van wat armoede kan zijn.</a:t>
            </a:r>
          </a:p>
          <a:p>
            <a:pPr marR="0" algn="l" rtl="0"/>
            <a:r>
              <a:rPr lang="nl-NL" sz="1200" baseline="0" dirty="0" smtClean="0">
                <a:latin typeface="Times New Roman"/>
                <a:ea typeface="Times New Roman"/>
              </a:rPr>
              <a:t>Voor Vlaanderen werd de armoedegrens vastgelegd op 60% van het mediaan netto beschikbare gestandaardiseerde huishoudinkomen van een land of regio. Concreet voor België:</a:t>
            </a:r>
          </a:p>
          <a:p>
            <a:pPr marR="0" algn="l" rtl="0"/>
            <a:endParaRPr lang="nl-NL" sz="1200" baseline="0" dirty="0" smtClean="0">
              <a:latin typeface="Times New Roman"/>
              <a:ea typeface="Times New Roman"/>
            </a:endParaRPr>
          </a:p>
          <a:p>
            <a:pPr marR="0" algn="l" rtl="0">
              <a:buFont typeface="Symbol"/>
              <a:buChar char="-"/>
            </a:pPr>
            <a:r>
              <a:rPr lang="nl-NL" sz="1200" baseline="0" dirty="0" smtClean="0">
                <a:latin typeface="Times New Roman"/>
                <a:ea typeface="Times New Roman"/>
              </a:rPr>
              <a:t>alleenstaande: 12 993 euro per jaar of 1 083 euro / maand</a:t>
            </a:r>
          </a:p>
          <a:p>
            <a:pPr marR="0" algn="l" rtl="0">
              <a:buFont typeface="Symbol"/>
              <a:buChar char="-"/>
            </a:pPr>
            <a:r>
              <a:rPr lang="nl-NL" sz="1200" baseline="0" dirty="0" smtClean="0">
                <a:latin typeface="Times New Roman"/>
                <a:ea typeface="Times New Roman"/>
              </a:rPr>
              <a:t>voor elke bijkomende volwassene in het huishouden wordt dit bedrag met een factor 0,5 voor elk kind met factor 0,3</a:t>
            </a:r>
          </a:p>
          <a:p>
            <a:pPr marR="0" algn="l" rtl="0">
              <a:buFont typeface="Symbol"/>
              <a:buChar char="-"/>
            </a:pPr>
            <a:r>
              <a:rPr lang="nl-NL" sz="1200" baseline="0" dirty="0" smtClean="0">
                <a:latin typeface="Times New Roman"/>
                <a:ea typeface="Times New Roman"/>
              </a:rPr>
              <a:t>voor een gezin met 2 volwassenen en 2 kinderen ligt de </a:t>
            </a:r>
            <a:r>
              <a:rPr lang="nl-NL" sz="1200" baseline="0" dirty="0" err="1" smtClean="0">
                <a:latin typeface="Times New Roman"/>
                <a:ea typeface="Times New Roman"/>
              </a:rPr>
              <a:t>armoederisicodrempel</a:t>
            </a:r>
            <a:r>
              <a:rPr lang="nl-NL" sz="1200" baseline="0" dirty="0" smtClean="0">
                <a:latin typeface="Times New Roman"/>
                <a:ea typeface="Times New Roman"/>
              </a:rPr>
              <a:t> op 2 274 euro / maand</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Eén op tien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Ongeveer 1 op 10 Vlamingen moesten rondkomen met een inkomen onder deze armoededrempel. Dat komt overeen met ongeveer 650 000 personen.  </a:t>
            </a:r>
          </a:p>
          <a:p>
            <a:r>
              <a:rPr lang="nl-NL" sz="1200" kern="1200" dirty="0" smtClean="0">
                <a:solidFill>
                  <a:schemeClr val="tx1"/>
                </a:solidFill>
                <a:latin typeface="+mn-lt"/>
                <a:ea typeface="+mn-ea"/>
                <a:cs typeface="+mn-cs"/>
              </a:rPr>
              <a:t>We zien dat er zich duidelijk een aantal kwetsbare groepen aftekenen, die meer kans maken om in de armoede terecht te komen dan andere. Het verschil tussen mannen en vrouwen blijft beperkt, maar </a:t>
            </a:r>
            <a:r>
              <a:rPr lang="nl-NL" sz="1200" b="1" kern="1200" dirty="0" smtClean="0">
                <a:solidFill>
                  <a:schemeClr val="tx1"/>
                </a:solidFill>
                <a:latin typeface="+mn-lt"/>
                <a:ea typeface="+mn-ea"/>
                <a:cs typeface="+mn-cs"/>
              </a:rPr>
              <a:t>65-plussers</a:t>
            </a:r>
            <a:r>
              <a:rPr lang="nl-NL" sz="1200" kern="1200" dirty="0" smtClean="0">
                <a:solidFill>
                  <a:schemeClr val="tx1"/>
                </a:solidFill>
                <a:latin typeface="+mn-lt"/>
                <a:ea typeface="+mn-ea"/>
                <a:cs typeface="+mn-cs"/>
              </a:rPr>
              <a:t> zijn wel een risicogroep. Ook personen in </a:t>
            </a:r>
            <a:r>
              <a:rPr lang="nl-NL" sz="1200" b="1" kern="1200" dirty="0" err="1" smtClean="0">
                <a:solidFill>
                  <a:schemeClr val="tx1"/>
                </a:solidFill>
                <a:latin typeface="+mn-lt"/>
                <a:ea typeface="+mn-ea"/>
                <a:cs typeface="+mn-cs"/>
              </a:rPr>
              <a:t>éénoudergezinnen</a:t>
            </a:r>
            <a:r>
              <a:rPr lang="nl-NL" sz="1200" kern="1200" dirty="0" smtClean="0">
                <a:solidFill>
                  <a:schemeClr val="tx1"/>
                </a:solidFill>
                <a:latin typeface="+mn-lt"/>
                <a:ea typeface="+mn-ea"/>
                <a:cs typeface="+mn-cs"/>
              </a:rPr>
              <a:t>, personen in grote gezinnen en </a:t>
            </a:r>
            <a:r>
              <a:rPr lang="nl-NL" sz="1200" b="1" kern="1200" dirty="0" smtClean="0">
                <a:solidFill>
                  <a:schemeClr val="tx1"/>
                </a:solidFill>
                <a:latin typeface="+mn-lt"/>
                <a:ea typeface="+mn-ea"/>
                <a:cs typeface="+mn-cs"/>
              </a:rPr>
              <a:t>alleenstaanden</a:t>
            </a:r>
            <a:r>
              <a:rPr lang="nl-NL" sz="1200" kern="1200" dirty="0" smtClean="0">
                <a:solidFill>
                  <a:schemeClr val="tx1"/>
                </a:solidFill>
                <a:latin typeface="+mn-lt"/>
                <a:ea typeface="+mn-ea"/>
                <a:cs typeface="+mn-cs"/>
              </a:rPr>
              <a:t> lopen een groter risico op armoede dan gemiddeld. Bij de eenoudergezinnen moet 3 op 10 zien rond de komen met een inkomen onder die drempel. Er is ook een duidelijk verschil te merken tussen mensen </a:t>
            </a:r>
            <a:r>
              <a:rPr lang="nl-NL" sz="1200" b="1" kern="1200" dirty="0" smtClean="0">
                <a:solidFill>
                  <a:schemeClr val="tx1"/>
                </a:solidFill>
                <a:latin typeface="+mn-lt"/>
                <a:ea typeface="+mn-ea"/>
                <a:cs typeface="+mn-cs"/>
              </a:rPr>
              <a:t>die in de EU zijn geboren en mensen die daarbuiten zijn geboren</a:t>
            </a:r>
            <a:r>
              <a:rPr lang="nl-NL" sz="1200" kern="1200" dirty="0" smtClean="0">
                <a:solidFill>
                  <a:schemeClr val="tx1"/>
                </a:solidFill>
                <a:latin typeface="+mn-lt"/>
                <a:ea typeface="+mn-ea"/>
                <a:cs typeface="+mn-cs"/>
              </a:rPr>
              <a:t>. Het is voor alle duidelijkheid die laatste groep – buiten de EU geboren – die een grotere kans maken om in de armoede terecht te komen.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Werk vormt duidelijk een belangrijke bescherming tegen armoede. En dus blijkt dat </a:t>
            </a:r>
            <a:r>
              <a:rPr lang="nl-NL" sz="1200" b="1" kern="1200" dirty="0" smtClean="0">
                <a:solidFill>
                  <a:schemeClr val="tx1"/>
                </a:solidFill>
                <a:latin typeface="+mn-lt"/>
                <a:ea typeface="+mn-ea"/>
                <a:cs typeface="+mn-cs"/>
              </a:rPr>
              <a:t>werklozen</a:t>
            </a:r>
            <a:r>
              <a:rPr lang="nl-NL" sz="1200" kern="1200" dirty="0" smtClean="0">
                <a:solidFill>
                  <a:schemeClr val="tx1"/>
                </a:solidFill>
                <a:latin typeface="+mn-lt"/>
                <a:ea typeface="+mn-ea"/>
                <a:cs typeface="+mn-cs"/>
              </a:rPr>
              <a:t>, </a:t>
            </a:r>
            <a:r>
              <a:rPr lang="nl-NL" sz="1200" b="1" kern="1200" dirty="0" smtClean="0">
                <a:solidFill>
                  <a:schemeClr val="tx1"/>
                </a:solidFill>
                <a:latin typeface="+mn-lt"/>
                <a:ea typeface="+mn-ea"/>
                <a:cs typeface="+mn-cs"/>
              </a:rPr>
              <a:t>gepensioneerden</a:t>
            </a:r>
            <a:r>
              <a:rPr lang="nl-NL" sz="1200" kern="1200" dirty="0" smtClean="0">
                <a:solidFill>
                  <a:schemeClr val="tx1"/>
                </a:solidFill>
                <a:latin typeface="+mn-lt"/>
                <a:ea typeface="+mn-ea"/>
                <a:cs typeface="+mn-cs"/>
              </a:rPr>
              <a:t> en </a:t>
            </a:r>
            <a:r>
              <a:rPr lang="nl-NL" sz="1200" b="1" kern="1200" dirty="0" smtClean="0">
                <a:solidFill>
                  <a:schemeClr val="tx1"/>
                </a:solidFill>
                <a:latin typeface="+mn-lt"/>
                <a:ea typeface="+mn-ea"/>
                <a:cs typeface="+mn-cs"/>
              </a:rPr>
              <a:t>andere niet-actieve mensen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méér</a:t>
            </a:r>
            <a:r>
              <a:rPr lang="nl-NL" sz="1200" kern="1200" dirty="0" smtClean="0">
                <a:solidFill>
                  <a:schemeClr val="tx1"/>
                </a:solidFill>
                <a:latin typeface="+mn-lt"/>
                <a:ea typeface="+mn-ea"/>
                <a:cs typeface="+mn-cs"/>
              </a:rPr>
              <a:t> kans maken op armoede dan werkende mensen. Ik moet er aan toevoegen dat werk </a:t>
            </a:r>
            <a:r>
              <a:rPr lang="nl-NL" sz="1200" kern="1200" dirty="0" err="1" smtClean="0">
                <a:solidFill>
                  <a:schemeClr val="tx1"/>
                </a:solidFill>
                <a:latin typeface="+mn-lt"/>
                <a:ea typeface="+mn-ea"/>
                <a:cs typeface="+mn-cs"/>
              </a:rPr>
              <a:t>géén</a:t>
            </a:r>
            <a:r>
              <a:rPr lang="nl-NL" sz="1200" kern="1200" dirty="0" smtClean="0">
                <a:solidFill>
                  <a:schemeClr val="tx1"/>
                </a:solidFill>
                <a:latin typeface="+mn-lt"/>
                <a:ea typeface="+mn-ea"/>
                <a:cs typeface="+mn-cs"/>
              </a:rPr>
              <a:t> 100 % garantie geeft om uit de armoede te blijven. 90 000 Vlamingen die werken moeten toch rond komen met een huishoudinkomen onder de armoedegrens.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Naast tewerkstelling beperkt ook </a:t>
            </a:r>
            <a:r>
              <a:rPr lang="nl-NL" sz="1200" b="1" kern="1200" dirty="0" smtClean="0">
                <a:solidFill>
                  <a:schemeClr val="tx1"/>
                </a:solidFill>
                <a:latin typeface="+mn-lt"/>
                <a:ea typeface="+mn-ea"/>
                <a:cs typeface="+mn-cs"/>
              </a:rPr>
              <a:t>scholing</a:t>
            </a:r>
            <a:r>
              <a:rPr lang="nl-NL" sz="1200" kern="1200" dirty="0" smtClean="0">
                <a:solidFill>
                  <a:schemeClr val="tx1"/>
                </a:solidFill>
                <a:latin typeface="+mn-lt"/>
                <a:ea typeface="+mn-ea"/>
                <a:cs typeface="+mn-cs"/>
              </a:rPr>
              <a:t> het armoederisico. Wie een diploma hoger onderwijs heeft maakt 4 keer minder kans op armoede dan mensen met hoogstens een diploma lager secundair onderwijs. 4 op 10 mensen die in armoede leven zijn laag opgeleid. </a:t>
            </a:r>
          </a:p>
          <a:p>
            <a:r>
              <a:rPr lang="nl-NL" sz="1200" kern="1200" dirty="0" smtClean="0">
                <a:solidFill>
                  <a:schemeClr val="tx1"/>
                </a:solidFill>
                <a:latin typeface="+mn-lt"/>
                <a:ea typeface="+mn-ea"/>
                <a:cs typeface="+mn-cs"/>
              </a:rPr>
              <a:t>Ook tussen </a:t>
            </a:r>
            <a:r>
              <a:rPr lang="nl-NL" sz="1200" b="1" kern="1200" dirty="0" smtClean="0">
                <a:solidFill>
                  <a:schemeClr val="tx1"/>
                </a:solidFill>
                <a:latin typeface="+mn-lt"/>
                <a:ea typeface="+mn-ea"/>
                <a:cs typeface="+mn-cs"/>
              </a:rPr>
              <a:t>huurders en eigenaars</a:t>
            </a:r>
            <a:r>
              <a:rPr lang="nl-NL" sz="1200" kern="1200" dirty="0" smtClean="0">
                <a:solidFill>
                  <a:schemeClr val="tx1"/>
                </a:solidFill>
                <a:latin typeface="+mn-lt"/>
                <a:ea typeface="+mn-ea"/>
                <a:cs typeface="+mn-cs"/>
              </a:rPr>
              <a:t> is een verschil te merken. Het armoedepercentage ligt bij huurders drie keer hoger dan bij eigenaars. </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Kleine verschuivingen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Ondanks het vrije stabiele percentage (1 op 10) zijn er de jongste jaren wel wat onderlinge verschuivingen gebeurd.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Bij ouderen is het risico sinds 2006 opvallend gedaald. Mogelijk hangt dit samen met de hogere pensioenrechten van vrouwen (door langere loopbanen) en door de verbetering van de laagste pensioenen.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Bij jongere leeftijdsgroepen is er eerder sprake van een lichte stijging wat de kans op armoede betreft.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Ook werklozen maken nu meer dan vijf jaar geleden kans op armoede. Dit houdt mogelijk verband met de afname van de werkloosheidsuitkering in de tijd. </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 </a:t>
            </a:r>
          </a:p>
          <a:p>
            <a:r>
              <a:rPr lang="nl-NL" sz="1200" b="1" kern="1200" dirty="0" smtClean="0">
                <a:solidFill>
                  <a:schemeClr val="tx1"/>
                </a:solidFill>
                <a:latin typeface="+mn-lt"/>
                <a:ea typeface="+mn-ea"/>
                <a:cs typeface="+mn-cs"/>
              </a:rPr>
              <a:t>Subjectieve armoede</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Al wat ik tot nu toe vertelde gaat over armoede op basis van reëel inkomen waarover mensen beschikken. Maar er bestaat ook zoiets als “subjectieve armoede”. Dat is gebaseerd op de subjectieve behoeften en verwachtingen en die verschillen van gezin tot gezin. Met andere woorden: hoe schat iemand zijn eigen inkomen in ? Is het voldoende? Te krap? </a:t>
            </a:r>
          </a:p>
          <a:p>
            <a:r>
              <a:rPr lang="nl-NL" sz="1200" kern="1200" dirty="0" smtClean="0">
                <a:solidFill>
                  <a:schemeClr val="tx1"/>
                </a:solidFill>
                <a:latin typeface="+mn-lt"/>
                <a:ea typeface="+mn-ea"/>
                <a:cs typeface="+mn-cs"/>
              </a:rPr>
              <a:t>In 2014 leefde 14% van de Vlamingen in een huishouden waarin men aangeeft dat men zeer moeilijk rond komt met het beschikbare inkomen. Dat komt overeen met ongeveer 860 000 personen. Wie zichzelf arm voelt is het niet altijd en omgekeerd valt het ook voor dat mensen die een inkomen hebben onder de armoedegrens aangeven gemakkelijk rond te komen.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Met andere woorden: objectieve en subjectieve armoede overlappen niet volledig.</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200 000 mensen hadden te weinig geld om in een aantal essentiële behoeften te voorzien. Dat aantal schommelt al jaren tussen 2 en 3% van de totale bevolking</a:t>
            </a:r>
          </a:p>
          <a:p>
            <a:r>
              <a:rPr lang="nl-NL" sz="1200" b="1" kern="1200" dirty="0" smtClean="0">
                <a:solidFill>
                  <a:schemeClr val="tx1"/>
                </a:solidFill>
                <a:latin typeface="+mn-lt"/>
                <a:ea typeface="+mn-ea"/>
                <a:cs typeface="+mn-cs"/>
              </a:rPr>
              <a:t>(=</a:t>
            </a:r>
            <a:r>
              <a:rPr lang="nl-NL" sz="1200" b="1" kern="1200" baseline="0" dirty="0" smtClean="0">
                <a:solidFill>
                  <a:schemeClr val="tx1"/>
                </a:solidFill>
                <a:latin typeface="+mn-lt"/>
                <a:ea typeface="+mn-ea"/>
                <a:cs typeface="+mn-cs"/>
              </a:rPr>
              <a:t> </a:t>
            </a:r>
            <a:r>
              <a:rPr lang="nl-NL" sz="1200" b="1" kern="1200" dirty="0" smtClean="0">
                <a:solidFill>
                  <a:schemeClr val="tx1"/>
                </a:solidFill>
                <a:latin typeface="+mn-lt"/>
                <a:ea typeface="+mn-ea"/>
                <a:cs typeface="+mn-cs"/>
              </a:rPr>
              <a:t>ernstige materiële deprivatie</a:t>
            </a:r>
            <a:r>
              <a:rPr lang="nl-NL" sz="1200" kern="1200" dirty="0" smtClean="0">
                <a:solidFill>
                  <a:schemeClr val="tx1"/>
                </a:solidFill>
                <a:latin typeface="+mn-lt"/>
                <a:ea typeface="+mn-ea"/>
                <a:cs typeface="+mn-cs"/>
              </a:rPr>
              <a: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Mensen met een ‘ernstige materiële deprivatie’ zijn bijvoorbeeld niet in staat </a:t>
            </a:r>
          </a:p>
          <a:p>
            <a:pPr lvl="0"/>
            <a:endParaRPr lang="nl-NL" sz="1200" kern="1200" dirty="0" smtClean="0">
              <a:solidFill>
                <a:schemeClr val="tx1"/>
              </a:solidFill>
              <a:latin typeface="+mn-lt"/>
              <a:ea typeface="+mn-ea"/>
              <a:cs typeface="+mn-cs"/>
            </a:endParaRPr>
          </a:p>
          <a:p>
            <a:pPr lvl="0"/>
            <a:r>
              <a:rPr lang="nl-NL" sz="1200" kern="1200" dirty="0" smtClean="0">
                <a:solidFill>
                  <a:schemeClr val="tx1"/>
                </a:solidFill>
                <a:latin typeface="+mn-lt"/>
                <a:ea typeface="+mn-ea"/>
                <a:cs typeface="+mn-cs"/>
              </a:rPr>
              <a:t>- om de huur of courante rekeningen te betalen, </a:t>
            </a:r>
          </a:p>
          <a:p>
            <a:pPr lvl="0"/>
            <a:r>
              <a:rPr lang="nl-NL" sz="1200" kern="1200" dirty="0" smtClean="0">
                <a:solidFill>
                  <a:schemeClr val="tx1"/>
                </a:solidFill>
                <a:latin typeface="+mn-lt"/>
                <a:ea typeface="+mn-ea"/>
                <a:cs typeface="+mn-cs"/>
              </a:rPr>
              <a:t>- hun woning degelijk te verwarmen, </a:t>
            </a:r>
          </a:p>
          <a:p>
            <a:pPr lvl="0"/>
            <a:r>
              <a:rPr lang="nl-NL" sz="1200" kern="1200" dirty="0" smtClean="0">
                <a:solidFill>
                  <a:schemeClr val="tx1"/>
                </a:solidFill>
                <a:latin typeface="+mn-lt"/>
                <a:ea typeface="+mn-ea"/>
                <a:cs typeface="+mn-cs"/>
              </a:rPr>
              <a:t>- onverwachte uitgaven te doen, </a:t>
            </a:r>
          </a:p>
          <a:p>
            <a:pPr lvl="0"/>
            <a:r>
              <a:rPr lang="nl-NL" sz="1200" kern="1200" dirty="0" smtClean="0">
                <a:solidFill>
                  <a:schemeClr val="tx1"/>
                </a:solidFill>
                <a:latin typeface="+mn-lt"/>
                <a:ea typeface="+mn-ea"/>
                <a:cs typeface="+mn-cs"/>
              </a:rPr>
              <a:t>- om de twee dagen vlees/vis/proteïnerijk alternatief te eten, </a:t>
            </a:r>
          </a:p>
          <a:p>
            <a:pPr lvl="0"/>
            <a:r>
              <a:rPr lang="nl-NL" sz="1200" kern="1200" dirty="0" smtClean="0">
                <a:solidFill>
                  <a:schemeClr val="tx1"/>
                </a:solidFill>
                <a:latin typeface="+mn-lt"/>
                <a:ea typeface="+mn-ea"/>
                <a:cs typeface="+mn-cs"/>
              </a:rPr>
              <a:t>- een week vakantie per jaar te nemen buitenshuis, </a:t>
            </a:r>
          </a:p>
          <a:p>
            <a:pPr lvl="0"/>
            <a:r>
              <a:rPr lang="nl-NL" sz="1200" kern="1200" dirty="0" smtClean="0">
                <a:solidFill>
                  <a:schemeClr val="tx1"/>
                </a:solidFill>
                <a:latin typeface="+mn-lt"/>
                <a:ea typeface="+mn-ea"/>
                <a:cs typeface="+mn-cs"/>
              </a:rPr>
              <a:t>- zich een eigen wagen, wasmachine, kleurentelevisie of telefoon aan te kunnen schaffen.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Even kort vergelijken: in Zweden vindt 5% van de bevolking zich arm (maar is het daarom nog niet), in Griekenland vindt bijna 80% zich arm (zijnde: vinden dat ze heel moeilijk rondkomen). Een groot verschil!!</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Kinderarmoede</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12% van de Vlaamse -18-jarigen leven in een huishouden met een inkomen onder de armoedegrens. Dus zijn er meer kinderen die in armoede leven in verhouding met het totaal aantal mensen in armoede. Dat komt overeen met ongeveer 150 000 kinderen. Dat aantal bleef de voorbije decennia redelijk stabiel. Maar toch was er sinds 2005 een lichte stijging. Vandaar dat vooral de Vlaamse regering prioriteit maakt van de strijd tegen kinderarmoede. Je zou kunnen zeggen dat de strijd tegen armoede </a:t>
            </a:r>
            <a:r>
              <a:rPr lang="nl-NL" sz="1200" kern="1200" dirty="0" err="1" smtClean="0">
                <a:solidFill>
                  <a:schemeClr val="tx1"/>
                </a:solidFill>
                <a:latin typeface="+mn-lt"/>
                <a:ea typeface="+mn-ea"/>
                <a:cs typeface="+mn-cs"/>
              </a:rPr>
              <a:t>tout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court</a:t>
            </a:r>
            <a:r>
              <a:rPr lang="nl-NL" sz="1200" kern="1200" dirty="0" smtClean="0">
                <a:solidFill>
                  <a:schemeClr val="tx1"/>
                </a:solidFill>
                <a:latin typeface="+mn-lt"/>
                <a:ea typeface="+mn-ea"/>
                <a:cs typeface="+mn-cs"/>
              </a:rPr>
              <a:t> toch ook de kinderen vooruit helpt die kansarm zijn. Maar het is een duidelijke beleidskeuze, om de grote groep kansarme kinderen (kansarme gezinnen met kinderen) als een prioriteit te beschouwen.</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ARMOEDE BESTRIJDEN:</a:t>
            </a:r>
            <a:r>
              <a:rPr lang="nl-NL" sz="1200" b="1" kern="1200" baseline="0" dirty="0" smtClean="0">
                <a:solidFill>
                  <a:schemeClr val="tx1"/>
                </a:solidFill>
                <a:latin typeface="+mn-lt"/>
                <a:ea typeface="+mn-ea"/>
                <a:cs typeface="+mn-cs"/>
              </a:rPr>
              <a:t> HOE?</a:t>
            </a:r>
            <a:endParaRPr lang="nl-NL" sz="1200" b="1"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Tussen het leven van mensen in armoede en mensen zonder armoede-ervaring bestaat er dus een kloof, die zich manifesteert op verschillende vlakken: deelname aan het dagelijks leven / samenleving, vaardigheden en kennis. Deze kloof kunnen ze niet altijd op eigen kracht overbruggen.</a:t>
            </a:r>
          </a:p>
          <a:p>
            <a:r>
              <a:rPr lang="nl-NL" sz="1200" kern="1200" dirty="0" smtClean="0">
                <a:solidFill>
                  <a:schemeClr val="tx1"/>
                </a:solidFill>
                <a:latin typeface="+mn-lt"/>
                <a:ea typeface="+mn-ea"/>
                <a:cs typeface="+mn-cs"/>
              </a:rPr>
              <a:t>Armoede is een complex probleem is dat een aanpak in meerdere beleidsdomeinen vraagt. Eigenlijk is armoede zo’n complex gegeven dat alle beleidsniveaus – van federaal tot lokaal – moeten samenwerken en overleggen. Elk beleidsniveau heeft een eigen pakket aan maatregelen, maar uiteraard moeten die op elkaar zijn afgestemd.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Globaal zou je kunnen stellen dat een modern beleid tegen armoede focust op deelname aan de maatschappij (en die kansen helpen vergroten als het niet vanzelf gaat), de zelfredzaamheid van mensen stimuleren en zorgen voor een toegankelijke dienstverlening. Dit door in te gaan tegen alle mechanismen die armoede veroorzaken. Direct en indirect zijn er middelen om die armoede te bestrijden.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Ik overloop kort wat er op federaal gebied gebeurt, dan Vlaanderen en nadien ga ik in op de rol van de </a:t>
            </a:r>
            <a:r>
              <a:rPr lang="nl-NL" sz="1200" kern="1200" dirty="0" err="1" smtClean="0">
                <a:solidFill>
                  <a:schemeClr val="tx1"/>
                </a:solidFill>
                <a:latin typeface="+mn-lt"/>
                <a:ea typeface="+mn-ea"/>
                <a:cs typeface="+mn-cs"/>
              </a:rPr>
              <a:t>ocmw’s</a:t>
            </a:r>
            <a:r>
              <a:rPr lang="nl-NL" sz="1200" kern="1200" dirty="0" smtClean="0">
                <a:solidFill>
                  <a:schemeClr val="tx1"/>
                </a:solidFill>
                <a:latin typeface="+mn-lt"/>
                <a:ea typeface="+mn-ea"/>
                <a:cs typeface="+mn-cs"/>
              </a:rPr>
              <a:t> (dus op lokaal vlak)?</a:t>
            </a: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dit stuk is lange versie die laatste zin hierboven (</a:t>
            </a:r>
            <a:r>
              <a:rPr lang="nl-NL" sz="1200" kern="1200" dirty="0" err="1" smtClean="0">
                <a:solidFill>
                  <a:schemeClr val="tx1"/>
                </a:solidFill>
                <a:latin typeface="+mn-lt"/>
                <a:ea typeface="+mn-ea"/>
                <a:cs typeface="+mn-cs"/>
              </a:rPr>
              <a:t>ev.</a:t>
            </a:r>
            <a:r>
              <a:rPr lang="nl-NL" sz="1200" kern="1200" dirty="0" smtClean="0">
                <a:solidFill>
                  <a:schemeClr val="tx1"/>
                </a:solidFill>
                <a:latin typeface="+mn-lt"/>
                <a:ea typeface="+mn-ea"/>
                <a:cs typeface="+mn-cs"/>
              </a:rPr>
              <a:t>) vervangt: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(((Op </a:t>
            </a:r>
            <a:r>
              <a:rPr lang="nl-NL" sz="1200" b="1" kern="1200" dirty="0" smtClean="0">
                <a:solidFill>
                  <a:schemeClr val="tx1"/>
                </a:solidFill>
                <a:latin typeface="+mn-lt"/>
                <a:ea typeface="+mn-ea"/>
                <a:cs typeface="+mn-cs"/>
              </a:rPr>
              <a:t>federaal</a:t>
            </a:r>
            <a:r>
              <a:rPr lang="nl-NL" sz="1200" kern="1200" dirty="0" smtClean="0">
                <a:solidFill>
                  <a:schemeClr val="tx1"/>
                </a:solidFill>
                <a:latin typeface="+mn-lt"/>
                <a:ea typeface="+mn-ea"/>
                <a:cs typeface="+mn-cs"/>
              </a:rPr>
              <a:t> niveau voert men een beleid van jobs, jobs, jobs. Ook in de strijd tegen armoede een essentieel element. Want werk maakt je zelfredzaam en zorgt voor een inkomen en maakt je onafhankelijk van </a:t>
            </a:r>
            <a:r>
              <a:rPr lang="nl-NL" sz="1200" kern="1200" dirty="0" err="1" smtClean="0">
                <a:solidFill>
                  <a:schemeClr val="tx1"/>
                </a:solidFill>
                <a:latin typeface="+mn-lt"/>
                <a:ea typeface="+mn-ea"/>
                <a:cs typeface="+mn-cs"/>
              </a:rPr>
              <a:t>hulp-systemen</a:t>
            </a:r>
            <a:r>
              <a:rPr lang="nl-NL" sz="1200" kern="1200" dirty="0" smtClean="0">
                <a:solidFill>
                  <a:schemeClr val="tx1"/>
                </a:solidFill>
                <a:latin typeface="+mn-lt"/>
                <a:ea typeface="+mn-ea"/>
                <a:cs typeface="+mn-cs"/>
              </a:rPr>
              <a:t>. Er zijn uiteraard andere instrumenten, want werk alleen is niet zaligmakend in de strijd tegen armoede. </a:t>
            </a:r>
            <a:r>
              <a:rPr lang="nl-NL" sz="1200" kern="1200" dirty="0" err="1" smtClean="0">
                <a:solidFill>
                  <a:schemeClr val="tx1"/>
                </a:solidFill>
                <a:latin typeface="+mn-lt"/>
                <a:ea typeface="+mn-ea"/>
                <a:cs typeface="+mn-cs"/>
              </a:rPr>
              <a:t>O.m.</a:t>
            </a:r>
            <a:r>
              <a:rPr lang="nl-NL" sz="1200" kern="1200" dirty="0" smtClean="0">
                <a:solidFill>
                  <a:schemeClr val="tx1"/>
                </a:solidFill>
                <a:latin typeface="+mn-lt"/>
                <a:ea typeface="+mn-ea"/>
                <a:cs typeface="+mn-cs"/>
              </a:rPr>
              <a:t> de </a:t>
            </a:r>
            <a:r>
              <a:rPr lang="nl-NL" sz="1200" kern="1200" dirty="0" err="1" smtClean="0">
                <a:solidFill>
                  <a:schemeClr val="tx1"/>
                </a:solidFill>
                <a:latin typeface="+mn-lt"/>
                <a:ea typeface="+mn-ea"/>
                <a:cs typeface="+mn-cs"/>
              </a:rPr>
              <a:t>taxshift</a:t>
            </a:r>
            <a:r>
              <a:rPr lang="nl-NL" sz="1200" kern="1200" dirty="0" smtClean="0">
                <a:solidFill>
                  <a:schemeClr val="tx1"/>
                </a:solidFill>
                <a:latin typeface="+mn-lt"/>
                <a:ea typeface="+mn-ea"/>
                <a:cs typeface="+mn-cs"/>
              </a:rPr>
              <a:t> – past in het </a:t>
            </a:r>
            <a:r>
              <a:rPr lang="nl-NL" sz="1200" kern="1200" dirty="0" err="1" smtClean="0">
                <a:solidFill>
                  <a:schemeClr val="tx1"/>
                </a:solidFill>
                <a:latin typeface="+mn-lt"/>
                <a:ea typeface="+mn-ea"/>
                <a:cs typeface="+mn-cs"/>
              </a:rPr>
              <a:t>job-beleid</a:t>
            </a:r>
            <a:r>
              <a:rPr lang="nl-NL" sz="1200" kern="1200" dirty="0" smtClean="0">
                <a:solidFill>
                  <a:schemeClr val="tx1"/>
                </a:solidFill>
                <a:latin typeface="+mn-lt"/>
                <a:ea typeface="+mn-ea"/>
                <a:cs typeface="+mn-cs"/>
              </a:rPr>
              <a:t> uiteraard – maar verhoogt het netto-inkomen van … vooral de laagste inkomens, dus blijkt een nuttig instrument in bestrijden van armoede.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Op </a:t>
            </a:r>
            <a:r>
              <a:rPr lang="nl-NL" sz="1200" b="1" kern="1200" dirty="0" smtClean="0">
                <a:solidFill>
                  <a:schemeClr val="tx1"/>
                </a:solidFill>
                <a:latin typeface="+mn-lt"/>
                <a:ea typeface="+mn-ea"/>
                <a:cs typeface="+mn-cs"/>
              </a:rPr>
              <a:t>Vlaams</a:t>
            </a:r>
            <a:r>
              <a:rPr lang="nl-NL" sz="1200" kern="1200" dirty="0" smtClean="0">
                <a:solidFill>
                  <a:schemeClr val="tx1"/>
                </a:solidFill>
                <a:latin typeface="+mn-lt"/>
                <a:ea typeface="+mn-ea"/>
                <a:cs typeface="+mn-cs"/>
              </a:rPr>
              <a:t> niveau wordt extra aandacht besteed aan gezinnen met kinderen. Bestrijding van kinderarmoede is een prioriteit.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Op </a:t>
            </a:r>
            <a:r>
              <a:rPr lang="nl-NL" sz="1200" b="1" kern="1200" dirty="0" smtClean="0">
                <a:solidFill>
                  <a:schemeClr val="tx1"/>
                </a:solidFill>
                <a:latin typeface="+mn-lt"/>
                <a:ea typeface="+mn-ea"/>
                <a:cs typeface="+mn-cs"/>
              </a:rPr>
              <a:t>lokaal vlak</a:t>
            </a:r>
            <a:r>
              <a:rPr lang="nl-NL" sz="1200" kern="1200" dirty="0" smtClean="0">
                <a:solidFill>
                  <a:schemeClr val="tx1"/>
                </a:solidFill>
                <a:latin typeface="+mn-lt"/>
                <a:ea typeface="+mn-ea"/>
                <a:cs typeface="+mn-cs"/>
              </a:rPr>
              <a:t> is de rol van armoedebestrijder bij uitstek weggelegd voor de </a:t>
            </a:r>
            <a:r>
              <a:rPr lang="nl-NL" sz="1200" kern="1200" dirty="0" err="1" smtClean="0">
                <a:solidFill>
                  <a:schemeClr val="tx1"/>
                </a:solidFill>
                <a:latin typeface="+mn-lt"/>
                <a:ea typeface="+mn-ea"/>
                <a:cs typeface="+mn-cs"/>
              </a:rPr>
              <a:t>ocmw’s</a:t>
            </a:r>
            <a:r>
              <a:rPr lang="nl-NL" sz="1200" kern="1200" dirty="0" smtClean="0">
                <a:solidFill>
                  <a:schemeClr val="tx1"/>
                </a:solidFill>
                <a:latin typeface="+mn-lt"/>
                <a:ea typeface="+mn-ea"/>
                <a:cs typeface="+mn-cs"/>
              </a:rPr>
              <a:t>. Ik ga straks uitvoerig in op de instrumenten die hier soelaas kunnen bieden.)))</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 </a:t>
            </a:r>
          </a:p>
          <a:p>
            <a:r>
              <a:rPr lang="nl-NL" sz="1200" b="1" kern="1200" dirty="0" smtClean="0">
                <a:solidFill>
                  <a:schemeClr val="tx1"/>
                </a:solidFill>
                <a:latin typeface="+mn-lt"/>
                <a:ea typeface="+mn-ea"/>
                <a:cs typeface="+mn-cs"/>
              </a:rPr>
              <a:t>FEDERAAL</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 </a:t>
            </a:r>
          </a:p>
          <a:p>
            <a:r>
              <a:rPr lang="nl-NL" sz="1200" b="1" kern="1200" dirty="0" err="1" smtClean="0">
                <a:solidFill>
                  <a:schemeClr val="tx1"/>
                </a:solidFill>
                <a:latin typeface="+mn-lt"/>
                <a:ea typeface="+mn-ea"/>
                <a:cs typeface="+mn-cs"/>
              </a:rPr>
              <a:t>Jobcreatie</a:t>
            </a:r>
            <a:endParaRPr lang="nl-NL" sz="1200" b="1"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De Federale Regering legt  - terecht - de nadruk op (</a:t>
            </a:r>
            <a:r>
              <a:rPr lang="nl-NL" sz="1200" kern="1200" dirty="0" err="1" smtClean="0">
                <a:solidFill>
                  <a:schemeClr val="tx1"/>
                </a:solidFill>
                <a:latin typeface="+mn-lt"/>
                <a:ea typeface="+mn-ea"/>
                <a:cs typeface="+mn-cs"/>
              </a:rPr>
              <a:t>méér</a:t>
            </a:r>
            <a:r>
              <a:rPr lang="nl-NL" sz="1200" kern="1200" dirty="0" smtClean="0">
                <a:solidFill>
                  <a:schemeClr val="tx1"/>
                </a:solidFill>
                <a:latin typeface="+mn-lt"/>
                <a:ea typeface="+mn-ea"/>
                <a:cs typeface="+mn-cs"/>
              </a:rPr>
              <a:t>) tewerkstelling en het afbouwen van periodes van inactiviteit. Met name de focus op </a:t>
            </a:r>
            <a:r>
              <a:rPr lang="nl-NL" sz="1200" kern="1200" dirty="0" err="1" smtClean="0">
                <a:solidFill>
                  <a:schemeClr val="tx1"/>
                </a:solidFill>
                <a:latin typeface="+mn-lt"/>
                <a:ea typeface="+mn-ea"/>
                <a:cs typeface="+mn-cs"/>
              </a:rPr>
              <a:t>jobcreatie</a:t>
            </a:r>
            <a:r>
              <a:rPr lang="nl-NL" sz="1200" kern="1200" dirty="0" smtClean="0">
                <a:solidFill>
                  <a:schemeClr val="tx1"/>
                </a:solidFill>
                <a:latin typeface="+mn-lt"/>
                <a:ea typeface="+mn-ea"/>
                <a:cs typeface="+mn-cs"/>
              </a:rPr>
              <a:t> heeft er voor gezorgd dat vele duizenden extra gezinnen een inkomen hebben uit arbeid.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Om werken aantrekkelijker en lonend te maken nam de regering, onder meer door de </a:t>
            </a:r>
            <a:r>
              <a:rPr lang="nl-NL" sz="1200" kern="1200" dirty="0" err="1" smtClean="0">
                <a:solidFill>
                  <a:schemeClr val="tx1"/>
                </a:solidFill>
                <a:latin typeface="+mn-lt"/>
                <a:ea typeface="+mn-ea"/>
                <a:cs typeface="+mn-cs"/>
              </a:rPr>
              <a:t>taxshift</a:t>
            </a:r>
            <a:r>
              <a:rPr lang="nl-NL" sz="1200" kern="1200" dirty="0" smtClean="0">
                <a:solidFill>
                  <a:schemeClr val="tx1"/>
                </a:solidFill>
                <a:latin typeface="+mn-lt"/>
                <a:ea typeface="+mn-ea"/>
                <a:cs typeface="+mn-cs"/>
              </a:rPr>
              <a:t>, maatregelen. En het is effectief zo dat de </a:t>
            </a:r>
            <a:r>
              <a:rPr lang="nl-NL" sz="1200" kern="1200" dirty="0" err="1" smtClean="0">
                <a:solidFill>
                  <a:schemeClr val="tx1"/>
                </a:solidFill>
                <a:latin typeface="+mn-lt"/>
                <a:ea typeface="+mn-ea"/>
                <a:cs typeface="+mn-cs"/>
              </a:rPr>
              <a:t>taxshift</a:t>
            </a:r>
            <a:r>
              <a:rPr lang="nl-NL" sz="1200" kern="1200" dirty="0" smtClean="0">
                <a:solidFill>
                  <a:schemeClr val="tx1"/>
                </a:solidFill>
                <a:latin typeface="+mn-lt"/>
                <a:ea typeface="+mn-ea"/>
                <a:cs typeface="+mn-cs"/>
              </a:rPr>
              <a:t> het meest favorabel is voor de mensen met de laagste inkomens. Dat wil zeggen dat hun netto loon op het eind van de maand hoger is </a:t>
            </a:r>
            <a:r>
              <a:rPr lang="nl-NL" sz="1200" kern="1200" dirty="0" err="1" smtClean="0">
                <a:solidFill>
                  <a:schemeClr val="tx1"/>
                </a:solidFill>
                <a:latin typeface="+mn-lt"/>
                <a:ea typeface="+mn-ea"/>
                <a:cs typeface="+mn-cs"/>
              </a:rPr>
              <a:t>vòòr</a:t>
            </a:r>
            <a:r>
              <a:rPr lang="nl-NL" sz="1200" kern="1200" dirty="0" smtClean="0">
                <a:solidFill>
                  <a:schemeClr val="tx1"/>
                </a:solidFill>
                <a:latin typeface="+mn-lt"/>
                <a:ea typeface="+mn-ea"/>
                <a:cs typeface="+mn-cs"/>
              </a:rPr>
              <a:t> de </a:t>
            </a:r>
            <a:r>
              <a:rPr lang="nl-NL" sz="1200" kern="1200" dirty="0" err="1" smtClean="0">
                <a:solidFill>
                  <a:schemeClr val="tx1"/>
                </a:solidFill>
                <a:latin typeface="+mn-lt"/>
                <a:ea typeface="+mn-ea"/>
                <a:cs typeface="+mn-cs"/>
              </a:rPr>
              <a:t>taxshift</a:t>
            </a:r>
            <a:r>
              <a:rPr lang="nl-NL" sz="1200" kern="1200" dirty="0" smtClean="0">
                <a:solidFill>
                  <a:schemeClr val="tx1"/>
                </a:solidFill>
                <a:latin typeface="+mn-lt"/>
                <a:ea typeface="+mn-ea"/>
                <a:cs typeface="+mn-cs"/>
              </a:rPr>
              <a:t>. En indirect haal je daar mensen mee uit de armoede.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Dankzij het beleid van de federale regering is het aantal faillissementen opmerkelijk gedaald, het ondernemersvertrouwen groeit,  2015 was een recordjaar voor het oprichten van nieuwe ondernemingen. 2016 verliep in dezelfde trend. 50 000 starters in Vlaanderen (op een geheel van 88 000 in geheel België).</a:t>
            </a:r>
          </a:p>
          <a:p>
            <a:r>
              <a:rPr lang="nl-NL" sz="1200" kern="1200" dirty="0" smtClean="0">
                <a:solidFill>
                  <a:schemeClr val="tx1"/>
                </a:solidFill>
                <a:latin typeface="+mn-lt"/>
                <a:ea typeface="+mn-ea"/>
                <a:cs typeface="+mn-cs"/>
              </a:rPr>
              <a:t>Van het laatste kwartaal van 2014 tot einde van 2016 spreken we van </a:t>
            </a:r>
            <a:r>
              <a:rPr lang="nl-NL" sz="1200" b="1" kern="1200" dirty="0" smtClean="0">
                <a:solidFill>
                  <a:schemeClr val="tx1"/>
                </a:solidFill>
                <a:latin typeface="+mn-lt"/>
                <a:ea typeface="+mn-ea"/>
                <a:cs typeface="+mn-cs"/>
              </a:rPr>
              <a:t>127 200 nieuwe jobs</a:t>
            </a:r>
            <a:r>
              <a:rPr lang="nl-NL" sz="1200" kern="1200" dirty="0" smtClean="0">
                <a:solidFill>
                  <a:schemeClr val="tx1"/>
                </a:solidFill>
                <a:latin typeface="+mn-lt"/>
                <a:ea typeface="+mn-ea"/>
                <a:cs typeface="+mn-cs"/>
              </a:rPr>
              <a:t> die er bij zijn gekomen. En dat zijn dan vooral jobs in de private sector, de marktgevoelige sectoren…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Sinds het eind van 2014 zijn er </a:t>
            </a:r>
            <a:r>
              <a:rPr lang="nl-NL" sz="1200" b="1" kern="1200" dirty="0" smtClean="0">
                <a:solidFill>
                  <a:schemeClr val="tx1"/>
                </a:solidFill>
                <a:latin typeface="+mn-lt"/>
                <a:ea typeface="+mn-ea"/>
                <a:cs typeface="+mn-cs"/>
              </a:rPr>
              <a:t>100 000 werklozen minder</a:t>
            </a:r>
            <a:r>
              <a:rPr lang="nl-NL" sz="1200" kern="1200" dirty="0" smtClean="0">
                <a:solidFill>
                  <a:schemeClr val="tx1"/>
                </a:solidFill>
                <a:latin typeface="+mn-lt"/>
                <a:ea typeface="+mn-ea"/>
                <a:cs typeface="+mn-cs"/>
              </a:rPr>
              <a:t>, wachtuitkeringen meegerekend. </a:t>
            </a:r>
          </a:p>
          <a:p>
            <a:r>
              <a:rPr lang="nl-NL" sz="1200" kern="1200" dirty="0" smtClean="0">
                <a:solidFill>
                  <a:schemeClr val="tx1"/>
                </a:solidFill>
                <a:latin typeface="+mn-lt"/>
                <a:ea typeface="+mn-ea"/>
                <a:cs typeface="+mn-cs"/>
              </a:rPr>
              <a:t>Nooit waren zo weinig werkloze 50-plussers. 4 op de 5 jongeren die vroeger een wachtuitkering hadden, hebben geen hulp meer nodig en gaan aan de slag.</a:t>
            </a:r>
          </a:p>
          <a:p>
            <a:r>
              <a:rPr lang="nl-NL" sz="1200" kern="1200" dirty="0" smtClean="0">
                <a:solidFill>
                  <a:schemeClr val="tx1"/>
                </a:solidFill>
                <a:latin typeface="+mn-lt"/>
                <a:ea typeface="+mn-ea"/>
                <a:cs typeface="+mn-cs"/>
              </a:rPr>
              <a:t>Bovendien kwamen er </a:t>
            </a:r>
            <a:r>
              <a:rPr lang="nl-NL" sz="1200" b="1" kern="1200" dirty="0" smtClean="0">
                <a:solidFill>
                  <a:schemeClr val="tx1"/>
                </a:solidFill>
                <a:latin typeface="+mn-lt"/>
                <a:ea typeface="+mn-ea"/>
                <a:cs typeface="+mn-cs"/>
              </a:rPr>
              <a:t>veel extra jobs aan de onderkant van de arbeidsmarkt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flexijobs</a:t>
            </a:r>
            <a:r>
              <a:rPr lang="nl-NL" sz="1200" kern="1200" dirty="0" smtClean="0">
                <a:solidFill>
                  <a:schemeClr val="tx1"/>
                </a:solidFill>
                <a:latin typeface="+mn-lt"/>
                <a:ea typeface="+mn-ea"/>
                <a:cs typeface="+mn-cs"/>
              </a:rPr>
              <a:t>, deeltijds, laagproductieve sectoren, laagste lonen,...), ook daar zien we effect.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Hiermee gepaard gaan natuurlijk nog andere directe en indirecte middelen. Hier ga ik niet verder op in, maar ik noem ze even op:</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de sociale bescherming van de bevolking verzekeren</a:t>
            </a:r>
          </a:p>
          <a:p>
            <a:r>
              <a:rPr lang="nl-NL" sz="1200" kern="1200" dirty="0" smtClean="0">
                <a:solidFill>
                  <a:schemeClr val="tx1"/>
                </a:solidFill>
                <a:latin typeface="+mn-lt"/>
                <a:ea typeface="+mn-ea"/>
                <a:cs typeface="+mn-cs"/>
              </a:rPr>
              <a:t>- de kinderarmoede terugdringen</a:t>
            </a:r>
          </a:p>
          <a:p>
            <a:r>
              <a:rPr lang="nl-NL" sz="1200" kern="1200" dirty="0" smtClean="0">
                <a:solidFill>
                  <a:schemeClr val="tx1"/>
                </a:solidFill>
                <a:latin typeface="+mn-lt"/>
                <a:ea typeface="+mn-ea"/>
                <a:cs typeface="+mn-cs"/>
              </a:rPr>
              <a:t>- dakloosheid en slechte huisvesting bestrijden</a:t>
            </a:r>
          </a:p>
          <a:p>
            <a:r>
              <a:rPr lang="nl-NL" sz="1200" kern="1200" dirty="0" smtClean="0">
                <a:solidFill>
                  <a:schemeClr val="tx1"/>
                </a:solidFill>
                <a:latin typeface="+mn-lt"/>
                <a:ea typeface="+mn-ea"/>
                <a:cs typeface="+mn-cs"/>
              </a:rPr>
              <a:t>- het recht op gezondheid waarborgen</a:t>
            </a:r>
          </a:p>
          <a:p>
            <a:r>
              <a:rPr lang="nl-NL" sz="1200" kern="1200" dirty="0" smtClean="0">
                <a:solidFill>
                  <a:schemeClr val="tx1"/>
                </a:solidFill>
                <a:latin typeface="+mn-lt"/>
                <a:ea typeface="+mn-ea"/>
                <a:cs typeface="+mn-cs"/>
              </a:rPr>
              <a:t>- overheidsdiensten toegankelijker maken voor de kwetsbare personen</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err="1" smtClean="0">
                <a:solidFill>
                  <a:schemeClr val="tx1"/>
                </a:solidFill>
                <a:latin typeface="+mn-lt"/>
                <a:ea typeface="+mn-ea"/>
                <a:cs typeface="+mn-cs"/>
              </a:rPr>
              <a:t>Tax</a:t>
            </a:r>
            <a:r>
              <a:rPr lang="nl-NL" sz="1200" b="1" kern="1200" dirty="0" smtClean="0">
                <a:solidFill>
                  <a:schemeClr val="tx1"/>
                </a:solidFill>
                <a:latin typeface="+mn-lt"/>
                <a:ea typeface="+mn-ea"/>
                <a:cs typeface="+mn-cs"/>
              </a:rPr>
              <a:t> shift</a:t>
            </a: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Wat?</a:t>
            </a:r>
          </a:p>
          <a:p>
            <a:r>
              <a:rPr lang="nl-NL" sz="1200" kern="1200" dirty="0" smtClean="0">
                <a:solidFill>
                  <a:schemeClr val="tx1"/>
                </a:solidFill>
                <a:latin typeface="+mn-lt"/>
                <a:ea typeface="+mn-ea"/>
                <a:cs typeface="+mn-cs"/>
              </a:rPr>
              <a:t>Een </a:t>
            </a:r>
            <a:r>
              <a:rPr lang="nl-NL" sz="1200" kern="1200" dirty="0" err="1" smtClean="0">
                <a:solidFill>
                  <a:schemeClr val="tx1"/>
                </a:solidFill>
                <a:latin typeface="+mn-lt"/>
                <a:ea typeface="+mn-ea"/>
                <a:cs typeface="+mn-cs"/>
              </a:rPr>
              <a:t>tax</a:t>
            </a:r>
            <a:r>
              <a:rPr lang="nl-NL" sz="1200" kern="1200" dirty="0" smtClean="0">
                <a:solidFill>
                  <a:schemeClr val="tx1"/>
                </a:solidFill>
                <a:latin typeface="+mn-lt"/>
                <a:ea typeface="+mn-ea"/>
                <a:cs typeface="+mn-cs"/>
              </a:rPr>
              <a:t> shift is -zoals het woord zegt- een verschuiving van belastingen. Bedoeling was om de lasten op arbeid te kunnen verlagen, en werken dus aantrekkelijker te maken zowel voor de werkgever als voor de werknemer. Om zo’n </a:t>
            </a:r>
            <a:r>
              <a:rPr lang="nl-NL" sz="1200" kern="1200" dirty="0" err="1" smtClean="0">
                <a:solidFill>
                  <a:schemeClr val="tx1"/>
                </a:solidFill>
                <a:latin typeface="+mn-lt"/>
                <a:ea typeface="+mn-ea"/>
                <a:cs typeface="+mn-cs"/>
              </a:rPr>
              <a:t>taxshift</a:t>
            </a:r>
            <a:r>
              <a:rPr lang="nl-NL" sz="1200" kern="1200" dirty="0" smtClean="0">
                <a:solidFill>
                  <a:schemeClr val="tx1"/>
                </a:solidFill>
                <a:latin typeface="+mn-lt"/>
                <a:ea typeface="+mn-ea"/>
                <a:cs typeface="+mn-cs"/>
              </a:rPr>
              <a:t> te kunnen doorvoeren, zijn er inkomsten nodig, anders zou de begroting ontsporen. Maar </a:t>
            </a:r>
            <a:r>
              <a:rPr lang="nl-NL" sz="1200" kern="1200" dirty="0" err="1" smtClean="0">
                <a:solidFill>
                  <a:schemeClr val="tx1"/>
                </a:solidFill>
                <a:latin typeface="+mn-lt"/>
                <a:ea typeface="+mn-ea"/>
                <a:cs typeface="+mn-cs"/>
              </a:rPr>
              <a:t>méér</a:t>
            </a:r>
            <a:r>
              <a:rPr lang="nl-NL" sz="1200" kern="1200" dirty="0" smtClean="0">
                <a:solidFill>
                  <a:schemeClr val="tx1"/>
                </a:solidFill>
                <a:latin typeface="+mn-lt"/>
                <a:ea typeface="+mn-ea"/>
                <a:cs typeface="+mn-cs"/>
              </a:rPr>
              <a:t> inkomsten voor de overheid, zou kunnen betekenen dat je de groei van de economie daarmee afremt, en dat is nu net niet de bedoeling. En dus worden de nodige centen voor de overheid gehaald uit belastingen die de groei van de economie minder verstoren, zoals belastingen op </a:t>
            </a:r>
            <a:r>
              <a:rPr lang="nl-NL" sz="1200" u="sng" kern="1200" dirty="0" smtClean="0">
                <a:solidFill>
                  <a:schemeClr val="tx1"/>
                </a:solidFill>
                <a:latin typeface="+mn-lt"/>
                <a:ea typeface="+mn-ea"/>
                <a:cs typeface="+mn-cs"/>
              </a:rPr>
              <a:t>milieuvervuiling</a:t>
            </a:r>
            <a:r>
              <a:rPr lang="nl-NL" sz="1200" kern="1200" dirty="0" smtClean="0">
                <a:solidFill>
                  <a:schemeClr val="tx1"/>
                </a:solidFill>
                <a:latin typeface="+mn-lt"/>
                <a:ea typeface="+mn-ea"/>
                <a:cs typeface="+mn-cs"/>
              </a:rPr>
              <a:t> of </a:t>
            </a:r>
            <a:r>
              <a:rPr lang="nl-NL" sz="1200" u="sng" kern="1200" dirty="0" smtClean="0">
                <a:solidFill>
                  <a:schemeClr val="tx1"/>
                </a:solidFill>
                <a:latin typeface="+mn-lt"/>
                <a:ea typeface="+mn-ea"/>
                <a:cs typeface="+mn-cs"/>
              </a:rPr>
              <a:t>ongezonde producten</a:t>
            </a:r>
            <a:r>
              <a:rPr lang="nl-NL" sz="1200" kern="1200" dirty="0" smtClean="0">
                <a:solidFill>
                  <a:schemeClr val="tx1"/>
                </a:solidFill>
                <a:latin typeface="+mn-lt"/>
                <a:ea typeface="+mn-ea"/>
                <a:cs typeface="+mn-cs"/>
              </a:rPr>
              <a:t> en belastingen op </a:t>
            </a:r>
            <a:r>
              <a:rPr lang="nl-NL" sz="1200" u="sng" kern="1200" dirty="0" smtClean="0">
                <a:solidFill>
                  <a:schemeClr val="tx1"/>
                </a:solidFill>
                <a:latin typeface="+mn-lt"/>
                <a:ea typeface="+mn-ea"/>
                <a:cs typeface="+mn-cs"/>
              </a:rPr>
              <a:t>consumptiegoederen</a:t>
            </a:r>
            <a:r>
              <a:rPr lang="nl-NL" sz="1200" kern="1200" dirty="0" smtClean="0">
                <a:solidFill>
                  <a:schemeClr val="tx1"/>
                </a:solidFill>
                <a:latin typeface="+mn-lt"/>
                <a:ea typeface="+mn-ea"/>
                <a:cs typeface="+mn-cs"/>
              </a:rPr>
              <a:t>. In de </a:t>
            </a:r>
            <a:r>
              <a:rPr lang="nl-NL" sz="1200" kern="1200" dirty="0" err="1" smtClean="0">
                <a:solidFill>
                  <a:schemeClr val="tx1"/>
                </a:solidFill>
                <a:latin typeface="+mn-lt"/>
                <a:ea typeface="+mn-ea"/>
                <a:cs typeface="+mn-cs"/>
              </a:rPr>
              <a:t>tax</a:t>
            </a:r>
            <a:r>
              <a:rPr lang="nl-NL" sz="1200" kern="1200" dirty="0" smtClean="0">
                <a:solidFill>
                  <a:schemeClr val="tx1"/>
                </a:solidFill>
                <a:latin typeface="+mn-lt"/>
                <a:ea typeface="+mn-ea"/>
                <a:cs typeface="+mn-cs"/>
              </a:rPr>
              <a:t> shift zitten ook een aantal maatregelen die de rechtvaardigheid van onze belastingen verhogen, zoals de zogenaamde </a:t>
            </a:r>
            <a:r>
              <a:rPr lang="nl-NL" sz="1200" u="sng" kern="1200" dirty="0" smtClean="0">
                <a:solidFill>
                  <a:schemeClr val="tx1"/>
                </a:solidFill>
                <a:latin typeface="+mn-lt"/>
                <a:ea typeface="+mn-ea"/>
                <a:cs typeface="+mn-cs"/>
              </a:rPr>
              <a:t>Kaaimantaks</a:t>
            </a:r>
            <a:r>
              <a:rPr lang="nl-NL" sz="1200" kern="1200" dirty="0" smtClean="0">
                <a:solidFill>
                  <a:schemeClr val="tx1"/>
                </a:solidFill>
                <a:latin typeface="+mn-lt"/>
                <a:ea typeface="+mn-ea"/>
                <a:cs typeface="+mn-cs"/>
              </a:rPr>
              <a:t>, de </a:t>
            </a:r>
            <a:r>
              <a:rPr lang="nl-NL" sz="1200" u="sng" kern="1200" dirty="0" smtClean="0">
                <a:solidFill>
                  <a:schemeClr val="tx1"/>
                </a:solidFill>
                <a:latin typeface="+mn-lt"/>
                <a:ea typeface="+mn-ea"/>
                <a:cs typeface="+mn-cs"/>
              </a:rPr>
              <a:t>bankentaks</a:t>
            </a:r>
            <a:r>
              <a:rPr lang="nl-NL" sz="1200" kern="1200" dirty="0" smtClean="0">
                <a:solidFill>
                  <a:schemeClr val="tx1"/>
                </a:solidFill>
                <a:latin typeface="+mn-lt"/>
                <a:ea typeface="+mn-ea"/>
                <a:cs typeface="+mn-cs"/>
              </a:rPr>
              <a:t>, de </a:t>
            </a:r>
            <a:r>
              <a:rPr lang="nl-NL" sz="1200" u="sng" kern="1200" dirty="0" smtClean="0">
                <a:solidFill>
                  <a:schemeClr val="tx1"/>
                </a:solidFill>
                <a:latin typeface="+mn-lt"/>
                <a:ea typeface="+mn-ea"/>
                <a:cs typeface="+mn-cs"/>
              </a:rPr>
              <a:t>diamanttaks</a:t>
            </a:r>
            <a:r>
              <a:rPr lang="nl-NL" sz="1200" kern="1200" dirty="0" smtClean="0">
                <a:solidFill>
                  <a:schemeClr val="tx1"/>
                </a:solidFill>
                <a:latin typeface="+mn-lt"/>
                <a:ea typeface="+mn-ea"/>
                <a:cs typeface="+mn-cs"/>
              </a:rPr>
              <a:t>, de </a:t>
            </a:r>
            <a:r>
              <a:rPr lang="nl-NL" sz="1200" u="sng" kern="1200" dirty="0" smtClean="0">
                <a:solidFill>
                  <a:schemeClr val="tx1"/>
                </a:solidFill>
                <a:latin typeface="+mn-lt"/>
                <a:ea typeface="+mn-ea"/>
                <a:cs typeface="+mn-cs"/>
              </a:rPr>
              <a:t>hogere roerende voorheffing</a:t>
            </a:r>
            <a:r>
              <a:rPr lang="nl-NL" sz="1200" kern="1200" dirty="0" smtClean="0">
                <a:solidFill>
                  <a:schemeClr val="tx1"/>
                </a:solidFill>
                <a:latin typeface="+mn-lt"/>
                <a:ea typeface="+mn-ea"/>
                <a:cs typeface="+mn-cs"/>
              </a:rPr>
              <a:t> en de </a:t>
            </a:r>
            <a:r>
              <a:rPr lang="nl-NL" sz="1200" u="sng" kern="1200" dirty="0" smtClean="0">
                <a:solidFill>
                  <a:schemeClr val="tx1"/>
                </a:solidFill>
                <a:latin typeface="+mn-lt"/>
                <a:ea typeface="+mn-ea"/>
                <a:cs typeface="+mn-cs"/>
              </a:rPr>
              <a:t>opgedreven strijd tegen fiscale fraude</a:t>
            </a:r>
            <a:r>
              <a:rPr lang="nl-NL" sz="1200" kern="1200" dirty="0" smtClean="0">
                <a:solidFill>
                  <a:schemeClr val="tx1"/>
                </a:solidFill>
                <a:latin typeface="+mn-lt"/>
                <a:ea typeface="+mn-ea"/>
                <a:cs typeface="+mn-cs"/>
              </a:rPr>
              <a:t>.</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Verschuiving… </a:t>
            </a:r>
            <a:r>
              <a:rPr lang="nl-NL" sz="1200" b="1" kern="1200" dirty="0" err="1" smtClean="0">
                <a:solidFill>
                  <a:schemeClr val="tx1"/>
                </a:solidFill>
                <a:latin typeface="+mn-lt"/>
                <a:ea typeface="+mn-ea"/>
                <a:cs typeface="+mn-cs"/>
              </a:rPr>
              <a:t>én</a:t>
            </a:r>
            <a:r>
              <a:rPr lang="nl-NL" sz="1200" b="1" kern="1200" dirty="0" smtClean="0">
                <a:solidFill>
                  <a:schemeClr val="tx1"/>
                </a:solidFill>
                <a:latin typeface="+mn-lt"/>
                <a:ea typeface="+mn-ea"/>
                <a:cs typeface="+mn-cs"/>
              </a:rPr>
              <a:t> verlaging</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Maar de </a:t>
            </a:r>
            <a:r>
              <a:rPr lang="nl-NL" sz="1200" kern="1200" dirty="0" err="1" smtClean="0">
                <a:solidFill>
                  <a:schemeClr val="tx1"/>
                </a:solidFill>
                <a:latin typeface="+mn-lt"/>
                <a:ea typeface="+mn-ea"/>
                <a:cs typeface="+mn-cs"/>
              </a:rPr>
              <a:t>tax</a:t>
            </a:r>
            <a:r>
              <a:rPr lang="nl-NL" sz="1200" kern="1200" dirty="0" smtClean="0">
                <a:solidFill>
                  <a:schemeClr val="tx1"/>
                </a:solidFill>
                <a:latin typeface="+mn-lt"/>
                <a:ea typeface="+mn-ea"/>
                <a:cs typeface="+mn-cs"/>
              </a:rPr>
              <a:t> shift is eigenlijk meer dan gewoon een verschuiving, het is een </a:t>
            </a:r>
            <a:r>
              <a:rPr lang="nl-NL" sz="1200" b="1" kern="1200" dirty="0" smtClean="0">
                <a:solidFill>
                  <a:schemeClr val="tx1"/>
                </a:solidFill>
                <a:latin typeface="+mn-lt"/>
                <a:ea typeface="+mn-ea"/>
                <a:cs typeface="+mn-cs"/>
              </a:rPr>
              <a:t>belastingverlaging</a:t>
            </a:r>
            <a:r>
              <a:rPr lang="nl-NL" sz="1200" kern="1200" dirty="0" smtClean="0">
                <a:solidFill>
                  <a:schemeClr val="tx1"/>
                </a:solidFill>
                <a:latin typeface="+mn-lt"/>
                <a:ea typeface="+mn-ea"/>
                <a:cs typeface="+mn-cs"/>
              </a:rPr>
              <a: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Dat komt doordat een stuk van de </a:t>
            </a:r>
            <a:r>
              <a:rPr lang="nl-NL" sz="1200" kern="1200" dirty="0" err="1" smtClean="0">
                <a:solidFill>
                  <a:schemeClr val="tx1"/>
                </a:solidFill>
                <a:latin typeface="+mn-lt"/>
                <a:ea typeface="+mn-ea"/>
                <a:cs typeface="+mn-cs"/>
              </a:rPr>
              <a:t>tax</a:t>
            </a:r>
            <a:r>
              <a:rPr lang="nl-NL" sz="1200" kern="1200" dirty="0" smtClean="0">
                <a:solidFill>
                  <a:schemeClr val="tx1"/>
                </a:solidFill>
                <a:latin typeface="+mn-lt"/>
                <a:ea typeface="+mn-ea"/>
                <a:cs typeface="+mn-cs"/>
              </a:rPr>
              <a:t> shift gefinancierd wordt met </a:t>
            </a:r>
            <a:r>
              <a:rPr lang="nl-NL" sz="1200" u="sng" kern="1200" dirty="0" smtClean="0">
                <a:solidFill>
                  <a:schemeClr val="tx1"/>
                </a:solidFill>
                <a:latin typeface="+mn-lt"/>
                <a:ea typeface="+mn-ea"/>
                <a:cs typeface="+mn-cs"/>
              </a:rPr>
              <a:t>besparingen op de overheid zelf</a:t>
            </a:r>
            <a:r>
              <a:rPr lang="nl-NL" sz="1200" kern="1200" dirty="0" smtClean="0">
                <a:solidFill>
                  <a:schemeClr val="tx1"/>
                </a:solidFill>
                <a:latin typeface="+mn-lt"/>
                <a:ea typeface="+mn-ea"/>
                <a:cs typeface="+mn-cs"/>
              </a:rPr>
              <a:t>. Door de overheid efficiënter te laten werken, sparen we geld uit. Geld dat wordt gebruikt om de belastingverlagingen te betalen.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De belastingverlagingen zijn altijd groter dan de nieuwe inkomsten voor de staat die er tegenover staan.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De </a:t>
            </a:r>
            <a:r>
              <a:rPr lang="nl-NL" sz="1200" kern="1200" dirty="0" err="1" smtClean="0">
                <a:solidFill>
                  <a:schemeClr val="tx1"/>
                </a:solidFill>
                <a:latin typeface="+mn-lt"/>
                <a:ea typeface="+mn-ea"/>
                <a:cs typeface="+mn-cs"/>
              </a:rPr>
              <a:t>tax</a:t>
            </a:r>
            <a:r>
              <a:rPr lang="nl-NL" sz="1200" kern="1200" dirty="0" smtClean="0">
                <a:solidFill>
                  <a:schemeClr val="tx1"/>
                </a:solidFill>
                <a:latin typeface="+mn-lt"/>
                <a:ea typeface="+mn-ea"/>
                <a:cs typeface="+mn-cs"/>
              </a:rPr>
              <a:t> shift verlaagt dus niet alleen belastingen voor burgers en bedrijven. Ook de totale fiscale druk en het overheidsbeslag nemen af.</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VLAANDEREN</a:t>
            </a:r>
            <a:r>
              <a:rPr lang="nl-NL" sz="1200" b="1" kern="1200" baseline="0" dirty="0" smtClean="0">
                <a:solidFill>
                  <a:schemeClr val="tx1"/>
                </a:solidFill>
                <a:latin typeface="+mn-lt"/>
                <a:ea typeface="+mn-ea"/>
                <a:cs typeface="+mn-cs"/>
              </a:rPr>
              <a:t> (1)</a:t>
            </a:r>
            <a:endParaRPr lang="nl-NL" sz="1200" b="1"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De Vlaamse Regering heeft zich voorgenomen om in 2020 het aantal mensen in armoede te verminderen van 650 000 naar 430 000 of een afname van 30 %. Wat betreft de kinderarmoede wil de Vlaamse Regering het aantal terugdringen van 150 000 naar onder de 60 000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Op basis van voortdurende peilingen naar armoede in Vlaanderen, stelt de Vlaamse Regering – minister Liesbeth </a:t>
            </a:r>
            <a:r>
              <a:rPr lang="nl-NL" sz="1200" kern="1200" dirty="0" err="1" smtClean="0">
                <a:solidFill>
                  <a:schemeClr val="tx1"/>
                </a:solidFill>
                <a:latin typeface="+mn-lt"/>
                <a:ea typeface="+mn-ea"/>
                <a:cs typeface="+mn-cs"/>
              </a:rPr>
              <a:t>Homans</a:t>
            </a:r>
            <a:r>
              <a:rPr lang="nl-NL" sz="1200" kern="1200" dirty="0" smtClean="0">
                <a:solidFill>
                  <a:schemeClr val="tx1"/>
                </a:solidFill>
                <a:latin typeface="+mn-lt"/>
                <a:ea typeface="+mn-ea"/>
                <a:cs typeface="+mn-cs"/>
              </a:rPr>
              <a:t> – het armoedebeleid regelmatig bij. Er komt een grotere focus op acties die de inkomens van kwetsbare gezinnen kunnen verbeteren, die de leefomgeving voor personen in armoede kunnen verbeteren en de ontwikkeling van kinderen en jongeren die in armoede leven. Daarbij betrekt minister </a:t>
            </a:r>
            <a:r>
              <a:rPr lang="nl-NL" sz="1200" kern="1200" dirty="0" err="1" smtClean="0">
                <a:solidFill>
                  <a:schemeClr val="tx1"/>
                </a:solidFill>
                <a:latin typeface="+mn-lt"/>
                <a:ea typeface="+mn-ea"/>
                <a:cs typeface="+mn-cs"/>
              </a:rPr>
              <a:t>Homans</a:t>
            </a:r>
            <a:r>
              <a:rPr lang="nl-NL" sz="1200" kern="1200" dirty="0" smtClean="0">
                <a:solidFill>
                  <a:schemeClr val="tx1"/>
                </a:solidFill>
                <a:latin typeface="+mn-lt"/>
                <a:ea typeface="+mn-ea"/>
                <a:cs typeface="+mn-cs"/>
              </a:rPr>
              <a:t> haar collega-ministers, </a:t>
            </a:r>
            <a:r>
              <a:rPr lang="nl-NL" sz="1200" kern="1200" dirty="0" err="1" smtClean="0">
                <a:solidFill>
                  <a:schemeClr val="tx1"/>
                </a:solidFill>
                <a:latin typeface="+mn-lt"/>
                <a:ea typeface="+mn-ea"/>
                <a:cs typeface="+mn-cs"/>
              </a:rPr>
              <a:t>o.a.</a:t>
            </a:r>
            <a:r>
              <a:rPr lang="nl-NL" sz="1200" kern="1200" dirty="0" smtClean="0">
                <a:solidFill>
                  <a:schemeClr val="tx1"/>
                </a:solidFill>
                <a:latin typeface="+mn-lt"/>
                <a:ea typeface="+mn-ea"/>
                <a:cs typeface="+mn-cs"/>
              </a:rPr>
              <a:t> minister </a:t>
            </a:r>
            <a:r>
              <a:rPr lang="nl-NL" sz="1200" kern="1200" dirty="0" err="1" smtClean="0">
                <a:solidFill>
                  <a:schemeClr val="tx1"/>
                </a:solidFill>
                <a:latin typeface="+mn-lt"/>
                <a:ea typeface="+mn-ea"/>
                <a:cs typeface="+mn-cs"/>
              </a:rPr>
              <a:t>Muyters</a:t>
            </a:r>
            <a:r>
              <a:rPr lang="nl-NL" sz="1200" kern="1200" dirty="0" smtClean="0">
                <a:solidFill>
                  <a:schemeClr val="tx1"/>
                </a:solidFill>
                <a:latin typeface="+mn-lt"/>
                <a:ea typeface="+mn-ea"/>
                <a:cs typeface="+mn-cs"/>
              </a:rPr>
              <a:t> (met de TWE), minister </a:t>
            </a:r>
            <a:r>
              <a:rPr lang="nl-NL" sz="1200" kern="1200" dirty="0" err="1" smtClean="0">
                <a:solidFill>
                  <a:schemeClr val="tx1"/>
                </a:solidFill>
                <a:latin typeface="+mn-lt"/>
                <a:ea typeface="+mn-ea"/>
                <a:cs typeface="+mn-cs"/>
              </a:rPr>
              <a:t>Crevits</a:t>
            </a:r>
            <a:r>
              <a:rPr lang="nl-NL" sz="1200" kern="1200" dirty="0" smtClean="0">
                <a:solidFill>
                  <a:schemeClr val="tx1"/>
                </a:solidFill>
                <a:latin typeface="+mn-lt"/>
                <a:ea typeface="+mn-ea"/>
                <a:cs typeface="+mn-cs"/>
              </a:rPr>
              <a:t> (onderwijs).</a:t>
            </a:r>
          </a:p>
          <a:p>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(FOTO) Er wordt 100 miljoen euro geïnvesteerd in </a:t>
            </a:r>
            <a:r>
              <a:rPr lang="nl-NL" sz="1200" b="1" kern="1200" dirty="0" smtClean="0">
                <a:solidFill>
                  <a:schemeClr val="tx1"/>
                </a:solidFill>
                <a:latin typeface="+mn-lt"/>
                <a:ea typeface="+mn-ea"/>
                <a:cs typeface="+mn-cs"/>
              </a:rPr>
              <a:t>schoolgebouwen</a:t>
            </a:r>
            <a:r>
              <a:rPr lang="nl-NL" sz="1200" kern="1200" dirty="0" smtClean="0">
                <a:solidFill>
                  <a:schemeClr val="tx1"/>
                </a:solidFill>
                <a:latin typeface="+mn-lt"/>
                <a:ea typeface="+mn-ea"/>
                <a:cs typeface="+mn-cs"/>
              </a:rPr>
              <a:t>, 132 miljoen euro voor Welzijn, men investeert in de bouw van </a:t>
            </a:r>
            <a:r>
              <a:rPr lang="nl-NL" sz="1200" b="1" kern="1200" dirty="0" smtClean="0">
                <a:solidFill>
                  <a:schemeClr val="tx1"/>
                </a:solidFill>
                <a:latin typeface="+mn-lt"/>
                <a:ea typeface="+mn-ea"/>
                <a:cs typeface="+mn-cs"/>
              </a:rPr>
              <a:t>sociale woningen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én</a:t>
            </a:r>
            <a:r>
              <a:rPr lang="nl-NL" sz="1200" kern="1200" dirty="0" smtClean="0">
                <a:solidFill>
                  <a:schemeClr val="tx1"/>
                </a:solidFill>
                <a:latin typeface="+mn-lt"/>
                <a:ea typeface="+mn-ea"/>
                <a:cs typeface="+mn-cs"/>
              </a:rPr>
              <a:t> er is een budget (80 miljoen euro) voor het </a:t>
            </a:r>
            <a:r>
              <a:rPr lang="nl-NL" sz="1200" b="1" kern="1200" dirty="0" smtClean="0">
                <a:solidFill>
                  <a:schemeClr val="tx1"/>
                </a:solidFill>
                <a:latin typeface="+mn-lt"/>
                <a:ea typeface="+mn-ea"/>
                <a:cs typeface="+mn-cs"/>
              </a:rPr>
              <a:t>energiezuinig maken van sociale woningen</a:t>
            </a:r>
            <a:r>
              <a:rPr lang="nl-NL" sz="1200" kern="1200" dirty="0" smtClean="0">
                <a:solidFill>
                  <a:schemeClr val="tx1"/>
                </a:solidFill>
                <a:latin typeface="+mn-lt"/>
                <a:ea typeface="+mn-ea"/>
                <a:cs typeface="+mn-cs"/>
              </a:rPr>
              <a:t>.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(FOTO) Er bestaan </a:t>
            </a:r>
            <a:r>
              <a:rPr lang="nl-NL" sz="1200" b="1" kern="1200" dirty="0" smtClean="0">
                <a:solidFill>
                  <a:schemeClr val="tx1"/>
                </a:solidFill>
                <a:latin typeface="+mn-lt"/>
                <a:ea typeface="+mn-ea"/>
                <a:cs typeface="+mn-cs"/>
              </a:rPr>
              <a:t>sociale toeslagen</a:t>
            </a:r>
            <a:r>
              <a:rPr lang="nl-NL" sz="1200" kern="1200" dirty="0" smtClean="0">
                <a:solidFill>
                  <a:schemeClr val="tx1"/>
                </a:solidFill>
                <a:latin typeface="+mn-lt"/>
                <a:ea typeface="+mn-ea"/>
                <a:cs typeface="+mn-cs"/>
              </a:rPr>
              <a:t> van de Vlaamse Regering, die niet alleen gaan naar mensen met een uitkering, het systeem wordt uitgebreid voor mensen met een laag inkomen (uit arbeid). Tegen </a:t>
            </a:r>
            <a:r>
              <a:rPr lang="nl-NL" sz="1200" b="1" kern="1200" dirty="0" err="1" smtClean="0">
                <a:solidFill>
                  <a:schemeClr val="tx1"/>
                </a:solidFill>
                <a:latin typeface="+mn-lt"/>
                <a:ea typeface="+mn-ea"/>
                <a:cs typeface="+mn-cs"/>
              </a:rPr>
              <a:t>energie-armoede</a:t>
            </a:r>
            <a:r>
              <a:rPr lang="nl-NL" sz="1200" kern="1200" dirty="0" smtClean="0">
                <a:solidFill>
                  <a:schemeClr val="tx1"/>
                </a:solidFill>
                <a:latin typeface="+mn-lt"/>
                <a:ea typeface="+mn-ea"/>
                <a:cs typeface="+mn-cs"/>
              </a:rPr>
              <a:t> (letterlijk: om de energiefactuur te kunnen betalen) zijn tal van middelen ingezet, die men in het geheel “sociale correcties” noemt: een energielening aan 0%, energiepremies voor de doelgroep (</a:t>
            </a:r>
            <a:r>
              <a:rPr lang="nl-NL" sz="1200" kern="1200" dirty="0" err="1" smtClean="0">
                <a:solidFill>
                  <a:schemeClr val="tx1"/>
                </a:solidFill>
                <a:latin typeface="+mn-lt"/>
                <a:ea typeface="+mn-ea"/>
                <a:cs typeface="+mn-cs"/>
              </a:rPr>
              <a:t>bv.</a:t>
            </a:r>
            <a:r>
              <a:rPr lang="nl-NL" sz="1200" kern="1200" dirty="0" smtClean="0">
                <a:solidFill>
                  <a:schemeClr val="tx1"/>
                </a:solidFill>
                <a:latin typeface="+mn-lt"/>
                <a:ea typeface="+mn-ea"/>
                <a:cs typeface="+mn-cs"/>
              </a:rPr>
              <a:t> een sociaal dakisolatieproject). Een minimale levering van aardgas (van 3 naar 5 maanden gebracht), wijkrenovatie, het opstellen van een betaalbare, leesbare en verstaanbare factuur. </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SOCIALE BIJSTAND</a:t>
            </a:r>
            <a:r>
              <a:rPr lang="nl-NL" sz="1200" b="1" kern="1200" baseline="0" dirty="0" smtClean="0">
                <a:solidFill>
                  <a:schemeClr val="tx1"/>
                </a:solidFill>
                <a:latin typeface="+mn-lt"/>
                <a:ea typeface="+mn-ea"/>
                <a:cs typeface="+mn-cs"/>
              </a:rPr>
              <a:t> : HISTORISCH (1/4)</a:t>
            </a:r>
            <a:endParaRPr lang="nl-NL" sz="1200" b="1"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Ik wil het straks uitvoerig hebben over de taken van de </a:t>
            </a:r>
            <a:r>
              <a:rPr lang="nl-NL" sz="1200" kern="1200" dirty="0" err="1" smtClean="0">
                <a:solidFill>
                  <a:schemeClr val="tx1"/>
                </a:solidFill>
                <a:latin typeface="+mn-lt"/>
                <a:ea typeface="+mn-ea"/>
                <a:cs typeface="+mn-cs"/>
              </a:rPr>
              <a:t>ocmw’s</a:t>
            </a:r>
            <a:r>
              <a:rPr lang="nl-NL" sz="1200" kern="1200" dirty="0" smtClean="0">
                <a:solidFill>
                  <a:schemeClr val="tx1"/>
                </a:solidFill>
                <a:latin typeface="+mn-lt"/>
                <a:ea typeface="+mn-ea"/>
                <a:cs typeface="+mn-cs"/>
              </a:rPr>
              <a:t>. Maar ik dacht dat het interessant zou kunnen zijn om even in de geschiedenis van de openbare bijstand te duiken. Omdat dan duidelijk wordt hoe in de loop van de voorbije 200 jaar de visie op “bijstand” is veranderd en bijgestuurd. Niet alle kwestie zijn opgelost, ook vandaag zijn er nog gevoeligheden. Het heetste hangijzer – en dat is een kwestie die al jaren leeft - : is bijstand een hangmat of een springplak? Hoe bereik je een evenwicht tussen solidariteit en activering?</a:t>
            </a:r>
          </a:p>
          <a:p>
            <a:r>
              <a:rPr lang="nl-NL" sz="1200" kern="1200" dirty="0" smtClean="0">
                <a:solidFill>
                  <a:schemeClr val="tx1"/>
                </a:solidFill>
                <a:latin typeface="+mn-lt"/>
                <a:ea typeface="+mn-ea"/>
                <a:cs typeface="+mn-cs"/>
              </a:rPr>
              <a:t>Er zijn  vier grote periodes in de geschiedenis van de openbare bijstand. Interessant is juist dat we die periodes kunnen opsplitsen omdat de visie op “steun” telkens opvallend wijzigt. </a:t>
            </a: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1. begin 19</a:t>
            </a:r>
            <a:r>
              <a:rPr lang="nl-NL" sz="1200" b="1" kern="1200" baseline="30000" dirty="0" smtClean="0">
                <a:solidFill>
                  <a:schemeClr val="tx1"/>
                </a:solidFill>
                <a:latin typeface="+mn-lt"/>
                <a:ea typeface="+mn-ea"/>
                <a:cs typeface="+mn-cs"/>
              </a:rPr>
              <a:t>de</a:t>
            </a:r>
            <a:r>
              <a:rPr lang="nl-NL" sz="1200" b="1" kern="1200" dirty="0" smtClean="0">
                <a:solidFill>
                  <a:schemeClr val="tx1"/>
                </a:solidFill>
                <a:latin typeface="+mn-lt"/>
                <a:ea typeface="+mn-ea"/>
                <a:cs typeface="+mn-cs"/>
              </a:rPr>
              <a:t> eeuw - 1944</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De eerste periode, van het begin van de 19de eeuw tot 1944 kenmerkt zich door een soort steun aan de laagste arbeidersklasse, </a:t>
            </a:r>
            <a:r>
              <a:rPr lang="nl-NL" sz="1200" kern="1200" dirty="0" err="1" smtClean="0">
                <a:solidFill>
                  <a:schemeClr val="tx1"/>
                </a:solidFill>
                <a:latin typeface="+mn-lt"/>
                <a:ea typeface="+mn-ea"/>
                <a:cs typeface="+mn-cs"/>
              </a:rPr>
              <a:t>niét</a:t>
            </a:r>
            <a:r>
              <a:rPr lang="nl-NL" sz="1200" kern="1200" dirty="0" smtClean="0">
                <a:solidFill>
                  <a:schemeClr val="tx1"/>
                </a:solidFill>
                <a:latin typeface="+mn-lt"/>
                <a:ea typeface="+mn-ea"/>
                <a:cs typeface="+mn-cs"/>
              </a:rPr>
              <a:t> om hen per se uit de armoede te halen, maar om te strijden </a:t>
            </a:r>
            <a:r>
              <a:rPr lang="nl-NL" sz="1200" kern="1200" dirty="0" err="1" smtClean="0">
                <a:solidFill>
                  <a:schemeClr val="tx1"/>
                </a:solidFill>
                <a:latin typeface="+mn-lt"/>
                <a:ea typeface="+mn-ea"/>
                <a:cs typeface="+mn-cs"/>
              </a:rPr>
              <a:t>tegenledigheid</a:t>
            </a:r>
            <a:r>
              <a:rPr lang="nl-NL" sz="1200" kern="1200" dirty="0" smtClean="0">
                <a:solidFill>
                  <a:schemeClr val="tx1"/>
                </a:solidFill>
                <a:latin typeface="+mn-lt"/>
                <a:ea typeface="+mn-ea"/>
                <a:cs typeface="+mn-cs"/>
              </a:rPr>
              <a:t> en luiheid, moreel verwerpelijke karaktertrekken die de maatschappij bedreigen. Armenzorg was dus gebaseerd op arbeidsethiek. Oorspronkelijk bestonden er geen collectieve, verplichte beschermingssystemen. Er waren de “Burelen van Weldadigheid” en de “Burgerlijke Godshuizen”.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aanvulling op de hongerlonen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 degenen die leven van liefdadigheid overtuigen om te gaan werken, in plaats van thuis niets te doen</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 de jaren twintig komen de eerste sociale wetten, die ervoor zorgen dat het loon toch een betere garantie biedt om rond te komen. Daardoor zwakt de “sociale bijstand’ wat af.</a:t>
            </a: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Enkele cijfers</a:t>
            </a:r>
          </a:p>
          <a:p>
            <a:endParaRPr lang="nl-NL" sz="1200" b="1"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periode 1851-1855: 720 049 hulpbehoevenden die jaarlijks worden bijgestaan</a:t>
            </a:r>
          </a:p>
          <a:p>
            <a:r>
              <a:rPr lang="nl-NL" sz="1200" kern="1200" dirty="0" smtClean="0">
                <a:solidFill>
                  <a:schemeClr val="tx1"/>
                </a:solidFill>
                <a:latin typeface="+mn-lt"/>
                <a:ea typeface="+mn-ea"/>
                <a:cs typeface="+mn-cs"/>
              </a:rPr>
              <a:t>- werklozen, dagloners of arbeiders met ernstige inkomensproblemen</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Van centrale naar marginale positie op de arbeidsmarkt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- 1925: de openbare onderstand krijgt via een wet een echt openbaar statuut. </a:t>
            </a:r>
          </a:p>
          <a:p>
            <a:r>
              <a:rPr lang="nl-NL" sz="1200" kern="1200" dirty="0" smtClean="0">
                <a:solidFill>
                  <a:schemeClr val="tx1"/>
                </a:solidFill>
                <a:latin typeface="+mn-lt"/>
                <a:ea typeface="+mn-ea"/>
                <a:cs typeface="+mn-cs"/>
              </a:rPr>
              <a:t>-</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In de eerste helft van de 19de eeuw gaf de bijstand nog aan 15 tot 20% van de Belgische bevolking bescherming, rond het einde van de eeuw was nog dat maar aan 7%. </a:t>
            </a:r>
          </a:p>
          <a:p>
            <a:r>
              <a:rPr lang="nl-NL" sz="1200" kern="1200" dirty="0" smtClean="0">
                <a:solidFill>
                  <a:schemeClr val="tx1"/>
                </a:solidFill>
                <a:latin typeface="+mn-lt"/>
                <a:ea typeface="+mn-ea"/>
                <a:cs typeface="+mn-cs"/>
              </a:rPr>
              <a:t>De bijstandspopulatie zal – behalve voor de tijd na de economische crisis van 1929 – blijven afnemen tot de jaren 1960. </a:t>
            </a:r>
          </a:p>
          <a:p>
            <a:r>
              <a:rPr lang="nl-NL" sz="1200" kern="1200" dirty="0" smtClean="0">
                <a:solidFill>
                  <a:schemeClr val="tx1"/>
                </a:solidFill>
                <a:latin typeface="+mn-lt"/>
                <a:ea typeface="+mn-ea"/>
                <a:cs typeface="+mn-cs"/>
                <a:sym typeface="Wingdings"/>
              </a:rPr>
              <a:t>	</a:t>
            </a:r>
            <a:r>
              <a:rPr lang="nl-NL" sz="1200" kern="1200" dirty="0" smtClean="0">
                <a:solidFill>
                  <a:schemeClr val="tx1"/>
                </a:solidFill>
                <a:latin typeface="+mn-lt"/>
                <a:ea typeface="+mn-ea"/>
                <a:cs typeface="+mn-cs"/>
              </a:rPr>
              <a:t> Redenen:</a:t>
            </a:r>
          </a:p>
          <a:p>
            <a:r>
              <a:rPr lang="nl-NL" sz="1200" kern="1200" dirty="0" smtClean="0">
                <a:solidFill>
                  <a:schemeClr val="tx1"/>
                </a:solidFill>
                <a:latin typeface="+mn-lt"/>
                <a:ea typeface="+mn-ea"/>
                <a:cs typeface="+mn-cs"/>
              </a:rPr>
              <a:t>		- de loontrekkende beroepsbevolking groeit en </a:t>
            </a:r>
          </a:p>
          <a:p>
            <a:r>
              <a:rPr lang="nl-NL" sz="1200" kern="1200" dirty="0" smtClean="0">
                <a:solidFill>
                  <a:schemeClr val="tx1"/>
                </a:solidFill>
                <a:latin typeface="+mn-lt"/>
                <a:ea typeface="+mn-ea"/>
                <a:cs typeface="+mn-cs"/>
              </a:rPr>
              <a:t>		- de moderne loonverhoudingen komen tot stand</a:t>
            </a:r>
          </a:p>
          <a:p>
            <a:r>
              <a:rPr lang="nl-NL" sz="1200" kern="1200" dirty="0" smtClean="0">
                <a:solidFill>
                  <a:schemeClr val="tx1"/>
                </a:solidFill>
                <a:latin typeface="+mn-lt"/>
                <a:ea typeface="+mn-ea"/>
                <a:cs typeface="+mn-cs"/>
              </a:rPr>
              <a:t>		- geleidelijke ontwikkeling van sociale verzekeringen en van rechten die men door arbeid verwerft</a:t>
            </a: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Ander publiek</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Bijstand richt zich geleidelijk aan op een </a:t>
            </a:r>
            <a:r>
              <a:rPr lang="nl-NL" sz="1200" b="1" kern="1200" dirty="0" smtClean="0">
                <a:solidFill>
                  <a:schemeClr val="tx1"/>
                </a:solidFill>
                <a:latin typeface="+mn-lt"/>
                <a:ea typeface="+mn-ea"/>
                <a:cs typeface="+mn-cs"/>
              </a:rPr>
              <a:t>ander publiek:</a:t>
            </a:r>
            <a:r>
              <a:rPr lang="nl-NL" sz="1200" kern="1200" dirty="0" smtClean="0">
                <a:solidFill>
                  <a:schemeClr val="tx1"/>
                </a:solidFill>
                <a:latin typeface="+mn-lt"/>
                <a:ea typeface="+mn-ea"/>
                <a:cs typeface="+mn-cs"/>
              </a:rPr>
              <a:t> niet meer de laagste arbeidersklasse die van een hongerloon moest leven, maar eerder </a:t>
            </a:r>
          </a:p>
          <a:p>
            <a:r>
              <a:rPr lang="nl-NL" sz="1200" kern="1200" dirty="0" smtClean="0">
                <a:solidFill>
                  <a:schemeClr val="tx1"/>
                </a:solidFill>
                <a:latin typeface="+mn-lt"/>
                <a:ea typeface="+mn-ea"/>
                <a:cs typeface="+mn-cs"/>
              </a:rPr>
              <a:t>	- mensen die van het arbeidscircuit zijn uitgesloten en </a:t>
            </a:r>
          </a:p>
          <a:p>
            <a:r>
              <a:rPr lang="nl-NL" sz="1200" kern="1200" dirty="0" smtClean="0">
                <a:solidFill>
                  <a:schemeClr val="tx1"/>
                </a:solidFill>
                <a:latin typeface="+mn-lt"/>
                <a:ea typeface="+mn-ea"/>
                <a:cs typeface="+mn-cs"/>
              </a:rPr>
              <a:t>	- mensen die zijn uitgesloten van het normale stelsel van wettelijke bescherming. </a:t>
            </a:r>
          </a:p>
          <a:p>
            <a:endParaRPr lang="nl-NL" sz="1200" kern="1200" dirty="0" smtClean="0">
              <a:solidFill>
                <a:schemeClr val="tx1"/>
              </a:solidFill>
              <a:latin typeface="+mn-lt"/>
              <a:ea typeface="+mn-ea"/>
              <a:cs typeface="+mn-cs"/>
              <a:sym typeface="Wingdings"/>
            </a:endParaRPr>
          </a:p>
          <a:p>
            <a:r>
              <a:rPr lang="nl-NL" sz="1200" kern="1200" dirty="0" smtClean="0">
                <a:solidFill>
                  <a:schemeClr val="tx1"/>
                </a:solidFill>
                <a:latin typeface="+mn-lt"/>
                <a:ea typeface="+mn-ea"/>
                <a:cs typeface="+mn-cs"/>
                <a:sym typeface="Wingdings"/>
              </a:rPr>
              <a:t></a:t>
            </a:r>
            <a:r>
              <a:rPr lang="nl-NL" sz="1200" kern="1200" dirty="0" smtClean="0">
                <a:solidFill>
                  <a:schemeClr val="tx1"/>
                </a:solidFill>
                <a:latin typeface="+mn-lt"/>
                <a:ea typeface="+mn-ea"/>
                <a:cs typeface="+mn-cs"/>
              </a:rPr>
              <a:t> EN DUS: ontstaat er een kloof tussen de arbeider (die passend loon krijgt, rechten verwerft en bescherming krijgt via zijn job) en de “arme” (die uitgesloten is van arbeidscircuit of normale stelsel van wettelijke bescherming; het is </a:t>
            </a:r>
            <a:r>
              <a:rPr lang="nl-NL" sz="1200" kern="1200" dirty="0" err="1" smtClean="0">
                <a:solidFill>
                  <a:schemeClr val="tx1"/>
                </a:solidFill>
                <a:latin typeface="+mn-lt"/>
                <a:ea typeface="+mn-ea"/>
                <a:cs typeface="+mn-cs"/>
              </a:rPr>
              <a:t>dié</a:t>
            </a:r>
            <a:r>
              <a:rPr lang="nl-NL" sz="1200" kern="1200" dirty="0" smtClean="0">
                <a:solidFill>
                  <a:schemeClr val="tx1"/>
                </a:solidFill>
                <a:latin typeface="+mn-lt"/>
                <a:ea typeface="+mn-ea"/>
                <a:cs typeface="+mn-cs"/>
              </a:rPr>
              <a:t> groep die doelpubliek blijft van de sociale bijstand)</a:t>
            </a:r>
          </a:p>
          <a:p>
            <a:endParaRPr lang="nl-NL" sz="1200" kern="1200" dirty="0" smtClean="0">
              <a:solidFill>
                <a:schemeClr val="tx1"/>
              </a:solidFill>
              <a:latin typeface="+mn-lt"/>
              <a:ea typeface="+mn-ea"/>
              <a:cs typeface="+mn-cs"/>
              <a:sym typeface="Wingdings"/>
            </a:endParaRPr>
          </a:p>
          <a:p>
            <a:r>
              <a:rPr lang="nl-NL" sz="1200" kern="1200" dirty="0" smtClean="0">
                <a:solidFill>
                  <a:schemeClr val="tx1"/>
                </a:solidFill>
                <a:latin typeface="+mn-lt"/>
                <a:ea typeface="+mn-ea"/>
                <a:cs typeface="+mn-cs"/>
                <a:sym typeface="Wingdings"/>
              </a:rPr>
              <a:t></a:t>
            </a:r>
            <a:r>
              <a:rPr lang="nl-NL" sz="1200" kern="1200" dirty="0" smtClean="0">
                <a:solidFill>
                  <a:schemeClr val="tx1"/>
                </a:solidFill>
                <a:latin typeface="+mn-lt"/>
                <a:ea typeface="+mn-ea"/>
                <a:cs typeface="+mn-cs"/>
              </a:rPr>
              <a:t>EN DUS: sociale bijstand komt in de schaduw te staan van een succesvol sociaal verzekeringssysteem</a:t>
            </a:r>
          </a:p>
          <a:p>
            <a:endParaRPr lang="nl-NL" dirty="0"/>
          </a:p>
        </p:txBody>
      </p:sp>
      <p:sp>
        <p:nvSpPr>
          <p:cNvPr id="4" name="Tijdelijke aanduiding voor dianummer 3"/>
          <p:cNvSpPr>
            <a:spLocks noGrp="1"/>
          </p:cNvSpPr>
          <p:nvPr>
            <p:ph type="sldNum" sz="quarter" idx="10"/>
          </p:nvPr>
        </p:nvSpPr>
        <p:spPr/>
        <p:txBody>
          <a:bodyPr/>
          <a:lstStyle/>
          <a:p>
            <a:fld id="{06DE1558-5396-DD44-88B9-47BC90DAC277}"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BBBC8276-DD10-3B4F-84E0-404F671D9141}" type="datetimeFigureOut">
              <a:rPr lang="nl-NL" smtClean="0"/>
              <a:pPr/>
              <a:t>26-06-2017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1992D-8631-FA48-83AF-22589D7F6A7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C8276-DD10-3B4F-84E0-404F671D9141}" type="datetimeFigureOut">
              <a:rPr lang="nl-NL" smtClean="0"/>
              <a:pPr/>
              <a:t>26-06-2017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1992D-8631-FA48-83AF-22589D7F6A7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Afbeelding 6" descr="foto_coverr.jpg"/>
          <p:cNvPicPr>
            <a:picLocks noChangeAspect="1"/>
          </p:cNvPicPr>
          <p:nvPr/>
        </p:nvPicPr>
        <p:blipFill>
          <a:blip r:embed="rId3"/>
          <a:stretch>
            <a:fillRect/>
          </a:stretch>
        </p:blipFill>
        <p:spPr>
          <a:xfrm>
            <a:off x="-1524000" y="-27648"/>
            <a:ext cx="12192000" cy="6885648"/>
          </a:xfrm>
          <a:prstGeom prst="rect">
            <a:avLst/>
          </a:prstGeom>
        </p:spPr>
      </p:pic>
      <p:sp>
        <p:nvSpPr>
          <p:cNvPr id="2" name="Titel 1"/>
          <p:cNvSpPr>
            <a:spLocks noGrp="1"/>
          </p:cNvSpPr>
          <p:nvPr>
            <p:ph type="ctrTitle"/>
          </p:nvPr>
        </p:nvSpPr>
        <p:spPr>
          <a:xfrm>
            <a:off x="-1039091" y="2909406"/>
            <a:ext cx="11707091" cy="2008909"/>
          </a:xfrm>
          <a:gradFill>
            <a:gsLst>
              <a:gs pos="0">
                <a:schemeClr val="accent4">
                  <a:tint val="100000"/>
                  <a:shade val="100000"/>
                  <a:satMod val="130000"/>
                  <a:alpha val="68000"/>
                </a:schemeClr>
              </a:gs>
              <a:gs pos="10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t>Strijd tegen armoede</a:t>
            </a:r>
            <a:br>
              <a:rPr lang="nl-NL" sz="5400" b="1" cap="small" dirty="0" smtClean="0"/>
            </a:br>
            <a:r>
              <a:rPr lang="nl-NL" sz="5400" b="1" cap="small" dirty="0" smtClean="0"/>
              <a:t>Strijd voor welzijn</a:t>
            </a:r>
            <a:endParaRPr lang="nl-NL" sz="5400" b="1" cap="small" dirty="0"/>
          </a:p>
        </p:txBody>
      </p:sp>
      <p:sp>
        <p:nvSpPr>
          <p:cNvPr id="3" name="Subtitel 2"/>
          <p:cNvSpPr>
            <a:spLocks noGrp="1"/>
          </p:cNvSpPr>
          <p:nvPr>
            <p:ph type="subTitle" idx="1"/>
          </p:nvPr>
        </p:nvSpPr>
        <p:spPr>
          <a:xfrm>
            <a:off x="1371600" y="5220416"/>
            <a:ext cx="6400800" cy="1405263"/>
          </a:xfrm>
        </p:spPr>
        <p:txBody>
          <a:bodyPr/>
          <a:lstStyle/>
          <a:p>
            <a:r>
              <a:rPr lang="nl-NL" sz="2800" b="1" dirty="0" smtClean="0">
                <a:solidFill>
                  <a:schemeClr val="bg1"/>
                </a:solidFill>
              </a:rPr>
              <a:t>N-VA </a:t>
            </a:r>
            <a:r>
              <a:rPr lang="nl-NL" sz="2800" b="1" dirty="0" err="1" smtClean="0">
                <a:solidFill>
                  <a:schemeClr val="bg1"/>
                </a:solidFill>
              </a:rPr>
              <a:t>Wetteren</a:t>
            </a:r>
            <a:r>
              <a:rPr lang="nl-NL" sz="2800" b="1" dirty="0" smtClean="0">
                <a:solidFill>
                  <a:schemeClr val="bg1"/>
                </a:solidFill>
              </a:rPr>
              <a:t> 25 juni 2017</a:t>
            </a:r>
          </a:p>
          <a:p>
            <a:r>
              <a:rPr lang="nl-NL" sz="2800" b="1" dirty="0" smtClean="0">
                <a:solidFill>
                  <a:schemeClr val="bg1"/>
                </a:solidFill>
              </a:rPr>
              <a:t>Sarah </a:t>
            </a:r>
            <a:r>
              <a:rPr lang="nl-NL" sz="2800" b="1" dirty="0" err="1" smtClean="0">
                <a:solidFill>
                  <a:schemeClr val="bg1"/>
                </a:solidFill>
              </a:rPr>
              <a:t>Smeyers</a:t>
            </a:r>
            <a:endParaRPr lang="nl-NL" sz="2800" b="1" dirty="0" smtClean="0">
              <a:solidFill>
                <a:schemeClr val="bg1"/>
              </a:solidFill>
            </a:endParaRPr>
          </a:p>
          <a:p>
            <a:endParaRPr lang="nl-NL" sz="2800" b="1" dirty="0">
              <a:solidFill>
                <a:schemeClr val="bg1"/>
              </a:solidFill>
            </a:endParaRPr>
          </a:p>
        </p:txBody>
      </p:sp>
      <p:grpSp>
        <p:nvGrpSpPr>
          <p:cNvPr id="4" name="Groep 9"/>
          <p:cNvGrpSpPr/>
          <p:nvPr/>
        </p:nvGrpSpPr>
        <p:grpSpPr>
          <a:xfrm>
            <a:off x="9492133" y="6328646"/>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sociale bijstand: historisch</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2324851" y="5410990"/>
            <a:ext cx="4499047" cy="3707251"/>
          </a:xfrm>
        </p:spPr>
        <p:txBody>
          <a:bodyPr>
            <a:normAutofit/>
          </a:bodyPr>
          <a:lstStyle/>
          <a:p>
            <a:endParaRPr lang="nl-NL" sz="3600" dirty="0" smtClean="0">
              <a:solidFill>
                <a:srgbClr val="404040"/>
              </a:solidFill>
            </a:endParaRPr>
          </a:p>
          <a:p>
            <a:r>
              <a:rPr lang="nl-NL" sz="2800" dirty="0" smtClean="0">
                <a:solidFill>
                  <a:srgbClr val="E2751D"/>
                </a:solidFill>
              </a:rPr>
              <a:t>1991 - nu</a:t>
            </a:r>
            <a:endParaRPr lang="nl-NL" sz="2800" dirty="0">
              <a:solidFill>
                <a:srgbClr val="E2751D"/>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9" name="Afbeelding 8" descr="foto_jobs2.jpg"/>
          <p:cNvPicPr>
            <a:picLocks noChangeAspect="1"/>
          </p:cNvPicPr>
          <p:nvPr/>
        </p:nvPicPr>
        <p:blipFill>
          <a:blip r:embed="rId4"/>
          <a:stretch>
            <a:fillRect/>
          </a:stretch>
        </p:blipFill>
        <p:spPr>
          <a:xfrm>
            <a:off x="1106346" y="2366135"/>
            <a:ext cx="7338002" cy="2864836"/>
          </a:xfrm>
          <a:prstGeom prst="rect">
            <a:avLst/>
          </a:prstGeom>
        </p:spPr>
      </p:pic>
      <p:sp>
        <p:nvSpPr>
          <p:cNvPr id="10" name="Subtitel 2"/>
          <p:cNvSpPr txBox="1">
            <a:spLocks/>
          </p:cNvSpPr>
          <p:nvPr/>
        </p:nvSpPr>
        <p:spPr>
          <a:xfrm>
            <a:off x="4180114" y="4934714"/>
            <a:ext cx="4963886" cy="37072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sp>
        <p:nvSpPr>
          <p:cNvPr id="14" name="Tekstvak 13"/>
          <p:cNvSpPr txBox="1"/>
          <p:nvPr/>
        </p:nvSpPr>
        <p:spPr>
          <a:xfrm>
            <a:off x="2127353" y="5410990"/>
            <a:ext cx="4831413" cy="646331"/>
          </a:xfrm>
          <a:prstGeom prst="rect">
            <a:avLst/>
          </a:prstGeom>
          <a:noFill/>
        </p:spPr>
        <p:txBody>
          <a:bodyPr wrap="square" rtlCol="0">
            <a:spAutoFit/>
          </a:bodyPr>
          <a:lstStyle/>
          <a:p>
            <a:pPr algn="ctr"/>
            <a:r>
              <a:rPr lang="nl-NL" sz="3600" dirty="0" smtClean="0">
                <a:solidFill>
                  <a:schemeClr val="tx1">
                    <a:lumMod val="75000"/>
                    <a:lumOff val="25000"/>
                  </a:schemeClr>
                </a:solidFill>
              </a:rPr>
              <a:t>actieve welvaartsstaat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1810776"/>
            <a:ext cx="8718845" cy="493646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lokaal beleid: het </a:t>
            </a:r>
            <a:r>
              <a:rPr lang="nl-NL" sz="5400" b="1" cap="small" dirty="0" err="1" smtClean="0">
                <a:solidFill>
                  <a:schemeClr val="tx1">
                    <a:lumMod val="75000"/>
                    <a:lumOff val="25000"/>
                  </a:schemeClr>
                </a:solidFill>
              </a:rPr>
              <a:t>ocmw</a:t>
            </a:r>
            <a:endParaRPr lang="nl-NL" sz="5400" b="1" cap="small" dirty="0">
              <a:solidFill>
                <a:schemeClr val="tx1">
                  <a:lumMod val="75000"/>
                  <a:lumOff val="25000"/>
                </a:schemeClr>
              </a:solidFill>
            </a:endParaRPr>
          </a:p>
        </p:txBody>
      </p:sp>
      <p:grpSp>
        <p:nvGrpSpPr>
          <p:cNvPr id="3"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10" name="Subtitel 2"/>
          <p:cNvSpPr txBox="1">
            <a:spLocks/>
          </p:cNvSpPr>
          <p:nvPr/>
        </p:nvSpPr>
        <p:spPr>
          <a:xfrm>
            <a:off x="4180114" y="4934714"/>
            <a:ext cx="4963886" cy="37072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grpSp>
        <p:nvGrpSpPr>
          <p:cNvPr id="17" name="Groeperen 16"/>
          <p:cNvGrpSpPr/>
          <p:nvPr/>
        </p:nvGrpSpPr>
        <p:grpSpPr>
          <a:xfrm>
            <a:off x="462621" y="1978728"/>
            <a:ext cx="4662742" cy="2211342"/>
            <a:chOff x="462621" y="1978728"/>
            <a:chExt cx="4662742" cy="2211342"/>
          </a:xfrm>
        </p:grpSpPr>
        <p:pic>
          <p:nvPicPr>
            <p:cNvPr id="9" name="Afbeelding 8" descr="foto_jobs2.jpg"/>
            <p:cNvPicPr>
              <a:picLocks noChangeAspect="1"/>
            </p:cNvPicPr>
            <p:nvPr/>
          </p:nvPicPr>
          <p:blipFill>
            <a:blip r:embed="rId4"/>
            <a:stretch>
              <a:fillRect/>
            </a:stretch>
          </p:blipFill>
          <p:spPr>
            <a:xfrm>
              <a:off x="515295" y="2054178"/>
              <a:ext cx="2818677" cy="2135892"/>
            </a:xfrm>
            <a:prstGeom prst="rect">
              <a:avLst/>
            </a:prstGeom>
          </p:spPr>
        </p:pic>
        <p:sp>
          <p:nvSpPr>
            <p:cNvPr id="14" name="Tekstvak 13"/>
            <p:cNvSpPr txBox="1"/>
            <p:nvPr/>
          </p:nvSpPr>
          <p:spPr>
            <a:xfrm>
              <a:off x="462621" y="1978728"/>
              <a:ext cx="4662742" cy="830997"/>
            </a:xfrm>
            <a:prstGeom prst="rect">
              <a:avLst/>
            </a:prstGeom>
            <a:noFill/>
          </p:spPr>
          <p:txBody>
            <a:bodyPr wrap="square" rtlCol="0">
              <a:spAutoFit/>
            </a:bodyPr>
            <a:lstStyle/>
            <a:p>
              <a:r>
                <a:rPr lang="nl-NL" sz="2400" dirty="0" smtClean="0">
                  <a:solidFill>
                    <a:schemeClr val="tx1">
                      <a:lumMod val="75000"/>
                      <a:lumOff val="25000"/>
                    </a:schemeClr>
                  </a:solidFill>
                </a:rPr>
                <a:t>sociale tewerkstelling</a:t>
              </a:r>
              <a:r>
                <a:rPr lang="nl-NL" sz="2400" dirty="0" smtClean="0">
                  <a:solidFill>
                    <a:schemeClr val="tx1">
                      <a:lumMod val="75000"/>
                      <a:lumOff val="25000"/>
                    </a:schemeClr>
                  </a:solidFill>
                </a:rPr>
                <a:t>                                             </a:t>
              </a:r>
              <a:r>
                <a:rPr lang="nl-NL" sz="2400" dirty="0" err="1" smtClean="0">
                  <a:solidFill>
                    <a:schemeClr val="tx1">
                      <a:lumMod val="75000"/>
                      <a:lumOff val="25000"/>
                    </a:schemeClr>
                  </a:solidFill>
                </a:rPr>
                <a:t>art</a:t>
              </a:r>
              <a:r>
                <a:rPr lang="nl-NL" sz="2400" dirty="0" err="1" smtClean="0">
                  <a:solidFill>
                    <a:schemeClr val="tx1">
                      <a:lumMod val="75000"/>
                      <a:lumOff val="25000"/>
                    </a:schemeClr>
                  </a:solidFill>
                </a:rPr>
                <a:t>.</a:t>
              </a:r>
              <a:r>
                <a:rPr lang="nl-NL" sz="2400" dirty="0" smtClean="0">
                  <a:solidFill>
                    <a:schemeClr val="tx1">
                      <a:lumMod val="75000"/>
                      <a:lumOff val="25000"/>
                    </a:schemeClr>
                  </a:solidFill>
                </a:rPr>
                <a:t> </a:t>
              </a:r>
              <a:r>
                <a:rPr lang="nl-NL" sz="2400" dirty="0" smtClean="0">
                  <a:solidFill>
                    <a:schemeClr val="tx1">
                      <a:lumMod val="75000"/>
                      <a:lumOff val="25000"/>
                    </a:schemeClr>
                  </a:solidFill>
                </a:rPr>
                <a:t>60     </a:t>
              </a:r>
              <a:endParaRPr lang="nl-NL" sz="2400" dirty="0" smtClean="0">
                <a:solidFill>
                  <a:schemeClr val="tx1">
                    <a:lumMod val="75000"/>
                    <a:lumOff val="25000"/>
                  </a:schemeClr>
                </a:solidFill>
              </a:endParaRPr>
            </a:p>
          </p:txBody>
        </p:sp>
      </p:grpSp>
      <p:pic>
        <p:nvPicPr>
          <p:cNvPr id="11" name="Afbeelding 10" descr="foto_jobs2.jpg"/>
          <p:cNvPicPr>
            <a:picLocks noChangeAspect="1"/>
          </p:cNvPicPr>
          <p:nvPr/>
        </p:nvPicPr>
        <p:blipFill>
          <a:blip r:embed="rId5"/>
          <a:stretch>
            <a:fillRect/>
          </a:stretch>
        </p:blipFill>
        <p:spPr>
          <a:xfrm>
            <a:off x="515295" y="4376042"/>
            <a:ext cx="3133210" cy="2320896"/>
          </a:xfrm>
          <a:prstGeom prst="rect">
            <a:avLst/>
          </a:prstGeom>
        </p:spPr>
      </p:pic>
      <p:sp>
        <p:nvSpPr>
          <p:cNvPr id="12" name="Tekstvak 11"/>
          <p:cNvSpPr txBox="1"/>
          <p:nvPr/>
        </p:nvSpPr>
        <p:spPr>
          <a:xfrm>
            <a:off x="2999038" y="5916241"/>
            <a:ext cx="7345291" cy="830997"/>
          </a:xfrm>
          <a:prstGeom prst="rect">
            <a:avLst/>
          </a:prstGeom>
          <a:noFill/>
        </p:spPr>
        <p:txBody>
          <a:bodyPr wrap="square" rtlCol="0">
            <a:spAutoFit/>
          </a:bodyPr>
          <a:lstStyle/>
          <a:p>
            <a:r>
              <a:rPr lang="nl-NL" sz="2400" dirty="0" smtClean="0">
                <a:solidFill>
                  <a:srgbClr val="FFFFFF"/>
                </a:solidFill>
              </a:rPr>
              <a:t>lokale (woon)opvang asielzoekers</a:t>
            </a:r>
            <a:r>
              <a:rPr lang="nl-NL" sz="2400" dirty="0" smtClean="0">
                <a:solidFill>
                  <a:srgbClr val="FFFFFF"/>
                </a:solidFill>
              </a:rPr>
              <a:t> </a:t>
            </a:r>
          </a:p>
          <a:p>
            <a:r>
              <a:rPr lang="nl-NL" sz="2400" dirty="0" smtClean="0">
                <a:solidFill>
                  <a:srgbClr val="FFFFFF"/>
                </a:solidFill>
              </a:rPr>
              <a:t>&amp; </a:t>
            </a:r>
            <a:r>
              <a:rPr lang="nl-NL" sz="2400" dirty="0" smtClean="0">
                <a:solidFill>
                  <a:srgbClr val="FFFFFF"/>
                </a:solidFill>
              </a:rPr>
              <a:t>psychologische begeleiding</a:t>
            </a:r>
          </a:p>
        </p:txBody>
      </p:sp>
      <p:pic>
        <p:nvPicPr>
          <p:cNvPr id="13" name="Afbeelding 12" descr="foto_jobs2.jpg"/>
          <p:cNvPicPr>
            <a:picLocks noChangeAspect="1"/>
          </p:cNvPicPr>
          <p:nvPr/>
        </p:nvPicPr>
        <p:blipFill>
          <a:blip r:embed="rId6"/>
          <a:stretch>
            <a:fillRect/>
          </a:stretch>
        </p:blipFill>
        <p:spPr>
          <a:xfrm>
            <a:off x="5200801" y="4005211"/>
            <a:ext cx="3242699" cy="1911030"/>
          </a:xfrm>
          <a:prstGeom prst="rect">
            <a:avLst/>
          </a:prstGeom>
        </p:spPr>
      </p:pic>
      <p:sp>
        <p:nvSpPr>
          <p:cNvPr id="15" name="Tekstvak 14"/>
          <p:cNvSpPr txBox="1"/>
          <p:nvPr/>
        </p:nvSpPr>
        <p:spPr>
          <a:xfrm>
            <a:off x="3953793" y="5534508"/>
            <a:ext cx="5819357" cy="461665"/>
          </a:xfrm>
          <a:prstGeom prst="rect">
            <a:avLst/>
          </a:prstGeom>
          <a:noFill/>
        </p:spPr>
        <p:txBody>
          <a:bodyPr wrap="square" rtlCol="0">
            <a:spAutoFit/>
          </a:bodyPr>
          <a:lstStyle/>
          <a:p>
            <a:pPr algn="ctr"/>
            <a:r>
              <a:rPr lang="nl-NL" sz="2400" dirty="0" smtClean="0">
                <a:solidFill>
                  <a:schemeClr val="bg1"/>
                </a:solidFill>
              </a:rPr>
              <a:t>maatschappelijk </a:t>
            </a:r>
            <a:r>
              <a:rPr lang="nl-NL" sz="2400" dirty="0" smtClean="0">
                <a:solidFill>
                  <a:schemeClr val="bg1"/>
                </a:solidFill>
              </a:rPr>
              <a:t>dossier?</a:t>
            </a:r>
          </a:p>
        </p:txBody>
      </p:sp>
      <p:grpSp>
        <p:nvGrpSpPr>
          <p:cNvPr id="18" name="Groeperen 17"/>
          <p:cNvGrpSpPr/>
          <p:nvPr/>
        </p:nvGrpSpPr>
        <p:grpSpPr>
          <a:xfrm>
            <a:off x="4637072" y="2054178"/>
            <a:ext cx="3359152" cy="1676296"/>
            <a:chOff x="4637072" y="2054178"/>
            <a:chExt cx="3359152" cy="1676296"/>
          </a:xfrm>
        </p:grpSpPr>
        <p:pic>
          <p:nvPicPr>
            <p:cNvPr id="19" name="Afbeelding 18" descr="foto_jobs2.jpg"/>
            <p:cNvPicPr>
              <a:picLocks noChangeAspect="1"/>
            </p:cNvPicPr>
            <p:nvPr/>
          </p:nvPicPr>
          <p:blipFill>
            <a:blip r:embed="rId7"/>
            <a:stretch>
              <a:fillRect/>
            </a:stretch>
          </p:blipFill>
          <p:spPr>
            <a:xfrm>
              <a:off x="4637072" y="2054178"/>
              <a:ext cx="3359152" cy="1676296"/>
            </a:xfrm>
            <a:prstGeom prst="rect">
              <a:avLst/>
            </a:prstGeom>
          </p:spPr>
        </p:pic>
        <p:sp>
          <p:nvSpPr>
            <p:cNvPr id="20" name="Tekstvak 19"/>
            <p:cNvSpPr txBox="1"/>
            <p:nvPr/>
          </p:nvSpPr>
          <p:spPr>
            <a:xfrm>
              <a:off x="5892031" y="2054178"/>
              <a:ext cx="2076102" cy="461665"/>
            </a:xfrm>
            <a:prstGeom prst="rect">
              <a:avLst/>
            </a:prstGeom>
            <a:noFill/>
          </p:spPr>
          <p:txBody>
            <a:bodyPr wrap="square" rtlCol="0">
              <a:spAutoFit/>
            </a:bodyPr>
            <a:lstStyle/>
            <a:p>
              <a:pPr algn="ctr"/>
              <a:r>
                <a:rPr lang="nl-NL" sz="2400" dirty="0" smtClean="0">
                  <a:solidFill>
                    <a:schemeClr val="tx1">
                      <a:lumMod val="75000"/>
                      <a:lumOff val="25000"/>
                    </a:schemeClr>
                  </a:solidFill>
                </a:rPr>
                <a:t>leefloon</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lokaal beleid: het </a:t>
            </a:r>
            <a:r>
              <a:rPr lang="nl-NL" sz="5400" b="1" cap="small" dirty="0" err="1" smtClean="0">
                <a:solidFill>
                  <a:schemeClr val="tx1">
                    <a:lumMod val="75000"/>
                    <a:lumOff val="25000"/>
                  </a:schemeClr>
                </a:solidFill>
              </a:rPr>
              <a:t>ocmw</a:t>
            </a:r>
            <a:endParaRPr lang="nl-NL" sz="5400" b="1" cap="small" dirty="0">
              <a:solidFill>
                <a:schemeClr val="tx1">
                  <a:lumMod val="75000"/>
                  <a:lumOff val="25000"/>
                </a:schemeClr>
              </a:solidFill>
            </a:endParaRPr>
          </a:p>
        </p:txBody>
      </p:sp>
      <p:grpSp>
        <p:nvGrpSpPr>
          <p:cNvPr id="3"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9" name="Afbeelding 8" descr="foto_jobs2.jpg"/>
          <p:cNvPicPr>
            <a:picLocks noChangeAspect="1"/>
          </p:cNvPicPr>
          <p:nvPr/>
        </p:nvPicPr>
        <p:blipFill>
          <a:blip r:embed="rId4"/>
          <a:stretch>
            <a:fillRect/>
          </a:stretch>
        </p:blipFill>
        <p:spPr>
          <a:xfrm>
            <a:off x="4910531" y="2311793"/>
            <a:ext cx="3647637" cy="2863199"/>
          </a:xfrm>
          <a:prstGeom prst="rect">
            <a:avLst/>
          </a:prstGeom>
        </p:spPr>
      </p:pic>
      <p:sp>
        <p:nvSpPr>
          <p:cNvPr id="10" name="Subtitel 2"/>
          <p:cNvSpPr txBox="1">
            <a:spLocks/>
          </p:cNvSpPr>
          <p:nvPr/>
        </p:nvSpPr>
        <p:spPr>
          <a:xfrm>
            <a:off x="4180114" y="4934714"/>
            <a:ext cx="4963886" cy="37072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sp>
        <p:nvSpPr>
          <p:cNvPr id="14" name="Tekstvak 13"/>
          <p:cNvSpPr txBox="1"/>
          <p:nvPr/>
        </p:nvSpPr>
        <p:spPr>
          <a:xfrm>
            <a:off x="210196" y="5174992"/>
            <a:ext cx="8718845" cy="646331"/>
          </a:xfrm>
          <a:prstGeom prst="rect">
            <a:avLst/>
          </a:prstGeom>
          <a:noFill/>
        </p:spPr>
        <p:txBody>
          <a:bodyPr wrap="square" rtlCol="0">
            <a:spAutoFit/>
          </a:bodyPr>
          <a:lstStyle/>
          <a:p>
            <a:pPr algn="ctr"/>
            <a:r>
              <a:rPr lang="nl-NL" sz="3600" dirty="0" smtClean="0">
                <a:solidFill>
                  <a:schemeClr val="tx1">
                    <a:lumMod val="75000"/>
                    <a:lumOff val="25000"/>
                  </a:schemeClr>
                </a:solidFill>
              </a:rPr>
              <a:t>integratie stadsdiensten - </a:t>
            </a:r>
            <a:r>
              <a:rPr lang="nl-NL" sz="3600" dirty="0" err="1" smtClean="0">
                <a:solidFill>
                  <a:schemeClr val="tx1">
                    <a:lumMod val="75000"/>
                    <a:lumOff val="25000"/>
                  </a:schemeClr>
                </a:solidFill>
              </a:rPr>
              <a:t>ocmw</a:t>
            </a:r>
            <a:endParaRPr lang="nl-NL" sz="3600" dirty="0" smtClean="0">
              <a:solidFill>
                <a:schemeClr val="tx1">
                  <a:lumMod val="75000"/>
                  <a:lumOff val="25000"/>
                </a:schemeClr>
              </a:solidFill>
            </a:endParaRPr>
          </a:p>
        </p:txBody>
      </p:sp>
      <p:pic>
        <p:nvPicPr>
          <p:cNvPr id="11" name="Afbeelding 10" descr="foto_wetteren.jpeg"/>
          <p:cNvPicPr>
            <a:picLocks noChangeAspect="1"/>
          </p:cNvPicPr>
          <p:nvPr/>
        </p:nvPicPr>
        <p:blipFill>
          <a:blip r:embed="rId5"/>
          <a:stretch>
            <a:fillRect/>
          </a:stretch>
        </p:blipFill>
        <p:spPr>
          <a:xfrm>
            <a:off x="890814" y="2458214"/>
            <a:ext cx="3289300" cy="2476500"/>
          </a:xfrm>
          <a:prstGeom prst="rect">
            <a:avLst/>
          </a:prstGeom>
        </p:spPr>
      </p:pic>
      <p:sp>
        <p:nvSpPr>
          <p:cNvPr id="12" name="Plus 11"/>
          <p:cNvSpPr/>
          <p:nvPr/>
        </p:nvSpPr>
        <p:spPr>
          <a:xfrm>
            <a:off x="3955984" y="3169121"/>
            <a:ext cx="1247484" cy="1326086"/>
          </a:xfrm>
          <a:prstGeom prst="math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38062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383893" y="2692048"/>
            <a:ext cx="4032505" cy="2685648"/>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Wat is armoede ?</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4416398" y="2692048"/>
            <a:ext cx="4484364" cy="3707251"/>
          </a:xfrm>
        </p:spPr>
        <p:txBody>
          <a:bodyPr>
            <a:normAutofit/>
          </a:bodyPr>
          <a:lstStyle/>
          <a:p>
            <a:r>
              <a:rPr lang="nl-NL" sz="4000" dirty="0" smtClean="0">
                <a:solidFill>
                  <a:srgbClr val="404040"/>
                </a:solidFill>
              </a:rPr>
              <a:t>financieel</a:t>
            </a:r>
          </a:p>
          <a:p>
            <a:endParaRPr lang="nl-NL" sz="4000" dirty="0" smtClean="0">
              <a:solidFill>
                <a:srgbClr val="404040"/>
              </a:solidFill>
            </a:endParaRPr>
          </a:p>
          <a:p>
            <a:r>
              <a:rPr lang="nl-NL" sz="4000" dirty="0" smtClean="0">
                <a:solidFill>
                  <a:srgbClr val="404040"/>
                </a:solidFill>
              </a:rPr>
              <a:t>individuele en sociale uitsluiting</a:t>
            </a:r>
            <a:endParaRPr lang="nl-NL" sz="40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38062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383893" y="2354908"/>
            <a:ext cx="4032505" cy="2685648"/>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Wat is armoede ?</a:t>
            </a:r>
            <a:endParaRPr lang="nl-NL" sz="5400" b="1" cap="small" dirty="0">
              <a:solidFill>
                <a:schemeClr val="tx1">
                  <a:lumMod val="75000"/>
                  <a:lumOff val="25000"/>
                </a:schemeClr>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9" name="Tekstvak 8"/>
          <p:cNvSpPr txBox="1"/>
          <p:nvPr/>
        </p:nvSpPr>
        <p:spPr>
          <a:xfrm>
            <a:off x="4323802" y="2354907"/>
            <a:ext cx="4709243" cy="2277547"/>
          </a:xfrm>
          <a:prstGeom prst="rect">
            <a:avLst/>
          </a:prstGeom>
          <a:noFill/>
        </p:spPr>
        <p:txBody>
          <a:bodyPr wrap="square" rtlCol="0">
            <a:spAutoFit/>
          </a:bodyPr>
          <a:lstStyle/>
          <a:p>
            <a:pPr algn="ctr"/>
            <a:r>
              <a:rPr lang="nl-NL" sz="3900" b="1" dirty="0">
                <a:solidFill>
                  <a:schemeClr val="tx1">
                    <a:lumMod val="75000"/>
                    <a:lumOff val="25000"/>
                  </a:schemeClr>
                </a:solidFill>
              </a:rPr>
              <a:t>a</a:t>
            </a:r>
            <a:r>
              <a:rPr lang="nl-NL" sz="3900" b="1" dirty="0" smtClean="0">
                <a:solidFill>
                  <a:schemeClr val="tx1">
                    <a:lumMod val="75000"/>
                    <a:lumOff val="25000"/>
                  </a:schemeClr>
                </a:solidFill>
              </a:rPr>
              <a:t>rmoedegrens ?</a:t>
            </a:r>
          </a:p>
          <a:p>
            <a:pPr algn="ctr"/>
            <a:endParaRPr lang="nl-NL" sz="3900" dirty="0" smtClean="0">
              <a:solidFill>
                <a:schemeClr val="tx1">
                  <a:lumMod val="75000"/>
                  <a:lumOff val="25000"/>
                </a:schemeClr>
              </a:solidFill>
            </a:endParaRPr>
          </a:p>
          <a:p>
            <a:pPr algn="ctr"/>
            <a:r>
              <a:rPr lang="nl-NL" sz="3200" dirty="0">
                <a:solidFill>
                  <a:schemeClr val="tx1">
                    <a:lumMod val="75000"/>
                    <a:lumOff val="25000"/>
                  </a:schemeClr>
                </a:solidFill>
              </a:rPr>
              <a:t>a</a:t>
            </a:r>
            <a:r>
              <a:rPr lang="nl-NL" sz="3200" dirty="0" smtClean="0">
                <a:solidFill>
                  <a:schemeClr val="tx1">
                    <a:lumMod val="75000"/>
                    <a:lumOff val="25000"/>
                  </a:schemeClr>
                </a:solidFill>
              </a:rPr>
              <a:t>lleenstaande: 1 083 €/</a:t>
            </a:r>
            <a:r>
              <a:rPr lang="nl-NL" sz="3200" dirty="0" err="1" smtClean="0">
                <a:solidFill>
                  <a:schemeClr val="tx1">
                    <a:lumMod val="75000"/>
                    <a:lumOff val="25000"/>
                  </a:schemeClr>
                </a:solidFill>
              </a:rPr>
              <a:t>md</a:t>
            </a:r>
            <a:endParaRPr lang="nl-NL" sz="3200" dirty="0" smtClean="0">
              <a:solidFill>
                <a:schemeClr val="tx1">
                  <a:lumMod val="75000"/>
                  <a:lumOff val="25000"/>
                </a:schemeClr>
              </a:solidFill>
            </a:endParaRPr>
          </a:p>
          <a:p>
            <a:pPr algn="ctr"/>
            <a:r>
              <a:rPr lang="nl-NL" sz="3200" dirty="0">
                <a:solidFill>
                  <a:schemeClr val="tx1">
                    <a:lumMod val="75000"/>
                    <a:lumOff val="25000"/>
                  </a:schemeClr>
                </a:solidFill>
              </a:rPr>
              <a:t>g</a:t>
            </a:r>
            <a:r>
              <a:rPr lang="nl-NL" sz="3200" dirty="0" smtClean="0">
                <a:solidFill>
                  <a:schemeClr val="tx1">
                    <a:lumMod val="75000"/>
                    <a:lumOff val="25000"/>
                  </a:schemeClr>
                </a:solidFill>
              </a:rPr>
              <a:t>ezin: 2 274 €/</a:t>
            </a:r>
            <a:r>
              <a:rPr lang="nl-NL" sz="3200" dirty="0" err="1" smtClean="0">
                <a:solidFill>
                  <a:schemeClr val="tx1">
                    <a:lumMod val="75000"/>
                    <a:lumOff val="25000"/>
                  </a:schemeClr>
                </a:solidFill>
              </a:rPr>
              <a:t>md</a:t>
            </a:r>
            <a:endParaRPr lang="nl-NL" sz="32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38062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383893" y="2725762"/>
            <a:ext cx="4032505" cy="2685648"/>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Wat is armoede ?</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4614150" y="2249068"/>
            <a:ext cx="4484364" cy="3707251"/>
          </a:xfrm>
        </p:spPr>
        <p:txBody>
          <a:bodyPr>
            <a:normAutofit lnSpcReduction="10000"/>
          </a:bodyPr>
          <a:lstStyle/>
          <a:p>
            <a:r>
              <a:rPr lang="nl-NL" sz="3600" b="1" dirty="0" smtClean="0">
                <a:solidFill>
                  <a:srgbClr val="404040"/>
                </a:solidFill>
              </a:rPr>
              <a:t>1 OP 10</a:t>
            </a:r>
          </a:p>
          <a:p>
            <a:pPr>
              <a:buFontTx/>
              <a:buChar char="-"/>
            </a:pPr>
            <a:r>
              <a:rPr lang="nl-NL" sz="2400" dirty="0" smtClean="0">
                <a:solidFill>
                  <a:srgbClr val="404040"/>
                </a:solidFill>
              </a:rPr>
              <a:t> 65-plusser</a:t>
            </a:r>
          </a:p>
          <a:p>
            <a:pPr>
              <a:buFontTx/>
              <a:buChar char="-"/>
            </a:pPr>
            <a:r>
              <a:rPr lang="nl-NL" sz="2400" dirty="0" smtClean="0">
                <a:solidFill>
                  <a:srgbClr val="404040"/>
                </a:solidFill>
              </a:rPr>
              <a:t> </a:t>
            </a:r>
            <a:r>
              <a:rPr lang="nl-NL" sz="2400" dirty="0" err="1" smtClean="0">
                <a:solidFill>
                  <a:srgbClr val="404040"/>
                </a:solidFill>
              </a:rPr>
              <a:t>éénoudergezin</a:t>
            </a:r>
            <a:endParaRPr lang="nl-NL" sz="2400" dirty="0" smtClean="0">
              <a:solidFill>
                <a:srgbClr val="404040"/>
              </a:solidFill>
            </a:endParaRPr>
          </a:p>
          <a:p>
            <a:pPr>
              <a:buFontTx/>
              <a:buChar char="-"/>
            </a:pPr>
            <a:r>
              <a:rPr lang="nl-NL" sz="2400" dirty="0" smtClean="0">
                <a:solidFill>
                  <a:srgbClr val="404040"/>
                </a:solidFill>
              </a:rPr>
              <a:t> alleenstaand</a:t>
            </a:r>
          </a:p>
          <a:p>
            <a:pPr>
              <a:buFontTx/>
              <a:buChar char="-"/>
            </a:pPr>
            <a:r>
              <a:rPr lang="nl-NL" sz="2400" dirty="0" smtClean="0">
                <a:solidFill>
                  <a:srgbClr val="404040"/>
                </a:solidFill>
              </a:rPr>
              <a:t> buiten EU geboren</a:t>
            </a:r>
          </a:p>
          <a:p>
            <a:pPr>
              <a:buFontTx/>
              <a:buChar char="-"/>
            </a:pPr>
            <a:r>
              <a:rPr lang="nl-NL" sz="2400" dirty="0" smtClean="0">
                <a:solidFill>
                  <a:srgbClr val="404040"/>
                </a:solidFill>
              </a:rPr>
              <a:t> werkloos / gepensioneerd</a:t>
            </a:r>
          </a:p>
          <a:p>
            <a:pPr>
              <a:buFontTx/>
              <a:buChar char="-"/>
            </a:pPr>
            <a:r>
              <a:rPr lang="nl-NL" sz="2400" dirty="0" smtClean="0">
                <a:solidFill>
                  <a:srgbClr val="404040"/>
                </a:solidFill>
              </a:rPr>
              <a:t> ongeschoold</a:t>
            </a:r>
          </a:p>
          <a:p>
            <a:pPr>
              <a:buFontTx/>
              <a:buChar char="-"/>
            </a:pPr>
            <a:r>
              <a:rPr lang="nl-NL" sz="2400" dirty="0" smtClean="0">
                <a:solidFill>
                  <a:srgbClr val="404040"/>
                </a:solidFill>
              </a:rPr>
              <a:t> huurder</a:t>
            </a:r>
          </a:p>
          <a:p>
            <a:pPr algn="l">
              <a:buFontTx/>
              <a:buChar char="-"/>
            </a:pPr>
            <a:endParaRPr lang="nl-NL" sz="2400" dirty="0" smtClean="0">
              <a:solidFill>
                <a:srgbClr val="404040"/>
              </a:solidFill>
            </a:endParaRPr>
          </a:p>
          <a:p>
            <a:pPr algn="l">
              <a:buFontTx/>
              <a:buChar char="-"/>
            </a:pPr>
            <a:endParaRPr lang="nl-NL" sz="3600" dirty="0" smtClean="0">
              <a:solidFill>
                <a:srgbClr val="404040"/>
              </a:solidFill>
            </a:endParaRPr>
          </a:p>
          <a:p>
            <a:pPr algn="l"/>
            <a:endParaRPr lang="nl-NL" sz="28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38062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383893" y="2557192"/>
            <a:ext cx="4032505" cy="2685648"/>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Wat is armoede ?</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4465263" y="2249068"/>
            <a:ext cx="4484364" cy="3707251"/>
          </a:xfrm>
        </p:spPr>
        <p:txBody>
          <a:bodyPr>
            <a:normAutofit/>
          </a:bodyPr>
          <a:lstStyle/>
          <a:p>
            <a:r>
              <a:rPr lang="nl-NL" b="1" dirty="0" smtClean="0">
                <a:solidFill>
                  <a:srgbClr val="404040"/>
                </a:solidFill>
              </a:rPr>
              <a:t>SUBJECTIEVE ARMOEDE</a:t>
            </a:r>
          </a:p>
          <a:p>
            <a:endParaRPr lang="nl-NL" sz="2800" b="1" dirty="0" smtClean="0">
              <a:solidFill>
                <a:srgbClr val="404040"/>
              </a:solidFill>
            </a:endParaRPr>
          </a:p>
          <a:p>
            <a:r>
              <a:rPr lang="nl-NL" sz="3600" dirty="0" smtClean="0">
                <a:solidFill>
                  <a:srgbClr val="404040"/>
                </a:solidFill>
              </a:rPr>
              <a:t>“ik kom </a:t>
            </a:r>
          </a:p>
          <a:p>
            <a:r>
              <a:rPr lang="nl-NL" sz="3600" dirty="0" smtClean="0">
                <a:solidFill>
                  <a:srgbClr val="404040"/>
                </a:solidFill>
              </a:rPr>
              <a:t>zeer moeilijk </a:t>
            </a:r>
          </a:p>
          <a:p>
            <a:r>
              <a:rPr lang="nl-NL" sz="3600" dirty="0" smtClean="0">
                <a:solidFill>
                  <a:srgbClr val="404040"/>
                </a:solidFill>
              </a:rPr>
              <a:t>rond”</a:t>
            </a:r>
            <a:endParaRPr lang="nl-NL" sz="2400" dirty="0" smtClean="0">
              <a:solidFill>
                <a:srgbClr val="404040"/>
              </a:solidFill>
            </a:endParaRPr>
          </a:p>
          <a:p>
            <a:pPr algn="l">
              <a:buFontTx/>
              <a:buChar char="-"/>
            </a:pPr>
            <a:endParaRPr lang="nl-NL" sz="3600" dirty="0" smtClean="0">
              <a:solidFill>
                <a:srgbClr val="404040"/>
              </a:solidFill>
            </a:endParaRPr>
          </a:p>
          <a:p>
            <a:pPr algn="l"/>
            <a:endParaRPr lang="nl-NL" sz="28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1653798" y="1914002"/>
            <a:ext cx="5669284" cy="3192702"/>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Armoede bestrijden : hoe?</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661682" y="5119934"/>
            <a:ext cx="8545148" cy="3707251"/>
          </a:xfrm>
        </p:spPr>
        <p:txBody>
          <a:bodyPr>
            <a:normAutofit/>
          </a:bodyPr>
          <a:lstStyle/>
          <a:p>
            <a:pPr algn="l"/>
            <a:r>
              <a:rPr lang="nl-NL" dirty="0">
                <a:solidFill>
                  <a:srgbClr val="404040"/>
                </a:solidFill>
              </a:rPr>
              <a:t>d</a:t>
            </a:r>
            <a:r>
              <a:rPr lang="nl-NL" dirty="0" smtClean="0">
                <a:solidFill>
                  <a:srgbClr val="404040"/>
                </a:solidFill>
              </a:rPr>
              <a:t>eelname aan maatschappij!      zelfredzaam!</a:t>
            </a:r>
          </a:p>
          <a:p>
            <a:pPr algn="l"/>
            <a:r>
              <a:rPr lang="nl-NL" dirty="0" smtClean="0">
                <a:solidFill>
                  <a:srgbClr val="404040"/>
                </a:solidFill>
              </a:rPr>
              <a:t>             toegankelijke dienstverlening</a:t>
            </a:r>
          </a:p>
          <a:p>
            <a:pPr algn="l">
              <a:buFontTx/>
              <a:buChar char="-"/>
            </a:pPr>
            <a:endParaRPr lang="nl-NL" sz="3600" dirty="0" smtClean="0">
              <a:solidFill>
                <a:srgbClr val="404040"/>
              </a:solidFill>
            </a:endParaRPr>
          </a:p>
          <a:p>
            <a:pPr algn="l"/>
            <a:endParaRPr lang="nl-NL" sz="28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pic>
        <p:nvPicPr>
          <p:cNvPr id="7" name="Afbeelding 6" descr="armoede p1.jpg"/>
          <p:cNvPicPr>
            <a:picLocks noChangeAspect="1"/>
          </p:cNvPicPr>
          <p:nvPr/>
        </p:nvPicPr>
        <p:blipFill>
          <a:blip r:embed="rId3"/>
          <a:stretch>
            <a:fillRect/>
          </a:stretch>
        </p:blipFill>
        <p:spPr>
          <a:xfrm>
            <a:off x="4536213" y="2567530"/>
            <a:ext cx="4188600" cy="2359225"/>
          </a:xfrm>
          <a:prstGeom prst="rect">
            <a:avLst/>
          </a:prstGeom>
        </p:spPr>
      </p:pic>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federaal</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661682" y="4934714"/>
            <a:ext cx="3478748" cy="3707251"/>
          </a:xfrm>
        </p:spPr>
        <p:txBody>
          <a:bodyPr>
            <a:normAutofit/>
          </a:bodyPr>
          <a:lstStyle/>
          <a:p>
            <a:r>
              <a:rPr lang="nl-NL" dirty="0" smtClean="0">
                <a:solidFill>
                  <a:srgbClr val="404040"/>
                </a:solidFill>
              </a:rPr>
              <a:t>Jobs Jobs Jobs !</a:t>
            </a:r>
          </a:p>
          <a:p>
            <a:pPr algn="l">
              <a:buFontTx/>
              <a:buChar char="-"/>
            </a:pPr>
            <a:endParaRPr lang="nl-NL" sz="3600" dirty="0" smtClean="0">
              <a:solidFill>
                <a:srgbClr val="404040"/>
              </a:solidFill>
            </a:endParaRPr>
          </a:p>
          <a:p>
            <a:pPr algn="l"/>
            <a:endParaRPr lang="nl-NL" sz="28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9" name="Afbeelding 8" descr="foto_jobs2.jpg"/>
          <p:cNvPicPr>
            <a:picLocks noChangeAspect="1"/>
          </p:cNvPicPr>
          <p:nvPr/>
        </p:nvPicPr>
        <p:blipFill>
          <a:blip r:embed="rId5"/>
          <a:stretch>
            <a:fillRect/>
          </a:stretch>
        </p:blipFill>
        <p:spPr>
          <a:xfrm>
            <a:off x="395391" y="2567530"/>
            <a:ext cx="3977772" cy="2359225"/>
          </a:xfrm>
          <a:prstGeom prst="rect">
            <a:avLst/>
          </a:prstGeom>
        </p:spPr>
      </p:pic>
      <p:sp>
        <p:nvSpPr>
          <p:cNvPr id="10" name="Subtitel 2"/>
          <p:cNvSpPr txBox="1">
            <a:spLocks/>
          </p:cNvSpPr>
          <p:nvPr/>
        </p:nvSpPr>
        <p:spPr>
          <a:xfrm>
            <a:off x="4914316" y="4934714"/>
            <a:ext cx="3478748" cy="37072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NL" sz="3200" dirty="0" err="1" smtClean="0">
                <a:solidFill>
                  <a:srgbClr val="404040"/>
                </a:solidFill>
              </a:rPr>
              <a:t>taxshift</a:t>
            </a: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070525"/>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err="1" smtClean="0">
                <a:solidFill>
                  <a:schemeClr val="tx1">
                    <a:lumMod val="75000"/>
                    <a:lumOff val="25000"/>
                  </a:schemeClr>
                </a:solidFill>
              </a:rPr>
              <a:t>vlaanderen</a:t>
            </a:r>
            <a:endParaRPr lang="nl-NL" sz="5400" b="1" cap="small" dirty="0">
              <a:solidFill>
                <a:schemeClr val="tx1">
                  <a:lumMod val="75000"/>
                  <a:lumOff val="25000"/>
                </a:schemeClr>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grpSp>
        <p:nvGrpSpPr>
          <p:cNvPr id="11" name="Groeperen 10"/>
          <p:cNvGrpSpPr/>
          <p:nvPr/>
        </p:nvGrpSpPr>
        <p:grpSpPr>
          <a:xfrm>
            <a:off x="6139376" y="2191448"/>
            <a:ext cx="3321007" cy="2296573"/>
            <a:chOff x="3553794" y="2460535"/>
            <a:chExt cx="3321007" cy="2296573"/>
          </a:xfrm>
        </p:grpSpPr>
        <p:pic>
          <p:nvPicPr>
            <p:cNvPr id="7" name="Afbeelding 6" descr="armoede p1.jpg"/>
            <p:cNvPicPr>
              <a:picLocks noChangeAspect="1"/>
            </p:cNvPicPr>
            <p:nvPr/>
          </p:nvPicPr>
          <p:blipFill>
            <a:blip r:embed="rId4"/>
            <a:stretch>
              <a:fillRect/>
            </a:stretch>
          </p:blipFill>
          <p:spPr>
            <a:xfrm>
              <a:off x="3553794" y="2460535"/>
              <a:ext cx="2734811" cy="1986118"/>
            </a:xfrm>
            <a:prstGeom prst="rect">
              <a:avLst/>
            </a:prstGeom>
          </p:spPr>
        </p:pic>
        <p:sp>
          <p:nvSpPr>
            <p:cNvPr id="10" name="Subtitel 2"/>
            <p:cNvSpPr txBox="1">
              <a:spLocks/>
            </p:cNvSpPr>
            <p:nvPr/>
          </p:nvSpPr>
          <p:spPr>
            <a:xfrm>
              <a:off x="4358976" y="4014088"/>
              <a:ext cx="2515825" cy="743020"/>
            </a:xfrm>
            <a:prstGeom prst="rect">
              <a:avLst/>
            </a:prstGeom>
          </p:spPr>
          <p:txBody>
            <a:bodyPr vert="horz" lIns="91440" tIns="45720" rIns="91440" bIns="45720" rtlCol="0">
              <a:norm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nl-NL" sz="2400" dirty="0" smtClean="0">
                  <a:solidFill>
                    <a:srgbClr val="FFFFFF"/>
                  </a:solidFill>
                </a:rPr>
                <a:t>energiefactuur</a:t>
              </a:r>
              <a:endParaRPr kumimoji="0" lang="nl-NL" sz="24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grpSp>
      <p:pic>
        <p:nvPicPr>
          <p:cNvPr id="9" name="Afbeelding 8" descr="foto_jobs2.jpg"/>
          <p:cNvPicPr>
            <a:picLocks noChangeAspect="1"/>
          </p:cNvPicPr>
          <p:nvPr/>
        </p:nvPicPr>
        <p:blipFill>
          <a:blip r:embed="rId5"/>
          <a:stretch>
            <a:fillRect/>
          </a:stretch>
        </p:blipFill>
        <p:spPr>
          <a:xfrm>
            <a:off x="307892" y="1857211"/>
            <a:ext cx="2901946" cy="1663039"/>
          </a:xfrm>
          <a:prstGeom prst="rect">
            <a:avLst/>
          </a:prstGeom>
        </p:spPr>
      </p:pic>
      <p:sp>
        <p:nvSpPr>
          <p:cNvPr id="3" name="Subtitel 2"/>
          <p:cNvSpPr>
            <a:spLocks noGrp="1"/>
          </p:cNvSpPr>
          <p:nvPr>
            <p:ph type="subTitle" idx="1"/>
          </p:nvPr>
        </p:nvSpPr>
        <p:spPr>
          <a:xfrm>
            <a:off x="407602" y="2745022"/>
            <a:ext cx="2706547" cy="866867"/>
          </a:xfrm>
        </p:spPr>
        <p:txBody>
          <a:bodyPr>
            <a:normAutofit/>
          </a:bodyPr>
          <a:lstStyle/>
          <a:p>
            <a:pPr algn="r"/>
            <a:r>
              <a:rPr lang="nl-NL" sz="2400" dirty="0" smtClean="0">
                <a:solidFill>
                  <a:srgbClr val="FFFFFF"/>
                </a:solidFill>
              </a:rPr>
              <a:t>sociale woningen </a:t>
            </a:r>
            <a:r>
              <a:rPr lang="nl-NL" sz="2400" dirty="0" smtClean="0">
                <a:solidFill>
                  <a:srgbClr val="FFFFFF"/>
                </a:solidFill>
              </a:rPr>
              <a:t>energiezuinig</a:t>
            </a:r>
          </a:p>
          <a:p>
            <a:pPr algn="l">
              <a:buFontTx/>
              <a:buChar char="-"/>
            </a:pPr>
            <a:endParaRPr lang="nl-NL" sz="1800" dirty="0" smtClean="0">
              <a:solidFill>
                <a:srgbClr val="FFFFFF"/>
              </a:solidFill>
            </a:endParaRPr>
          </a:p>
          <a:p>
            <a:pPr algn="l"/>
            <a:endParaRPr lang="nl-NL" sz="1800" dirty="0">
              <a:solidFill>
                <a:srgbClr val="FFFFFF"/>
              </a:solidFill>
            </a:endParaRPr>
          </a:p>
        </p:txBody>
      </p:sp>
      <p:grpSp>
        <p:nvGrpSpPr>
          <p:cNvPr id="12" name="Groeperen 11"/>
          <p:cNvGrpSpPr/>
          <p:nvPr/>
        </p:nvGrpSpPr>
        <p:grpSpPr>
          <a:xfrm>
            <a:off x="395390" y="3611889"/>
            <a:ext cx="2920995" cy="1808073"/>
            <a:chOff x="596163" y="2397941"/>
            <a:chExt cx="2920995" cy="1808073"/>
          </a:xfrm>
        </p:grpSpPr>
        <p:pic>
          <p:nvPicPr>
            <p:cNvPr id="13" name="Afbeelding 12" descr="armoede p1.jpg"/>
            <p:cNvPicPr>
              <a:picLocks noChangeAspect="1"/>
            </p:cNvPicPr>
            <p:nvPr/>
          </p:nvPicPr>
          <p:blipFill>
            <a:blip r:embed="rId6"/>
            <a:stretch>
              <a:fillRect/>
            </a:stretch>
          </p:blipFill>
          <p:spPr>
            <a:xfrm>
              <a:off x="608375" y="2460745"/>
              <a:ext cx="2908783" cy="1745269"/>
            </a:xfrm>
            <a:prstGeom prst="rect">
              <a:avLst/>
            </a:prstGeom>
          </p:spPr>
        </p:pic>
        <p:sp>
          <p:nvSpPr>
            <p:cNvPr id="14" name="Subtitel 2"/>
            <p:cNvSpPr txBox="1">
              <a:spLocks/>
            </p:cNvSpPr>
            <p:nvPr/>
          </p:nvSpPr>
          <p:spPr>
            <a:xfrm>
              <a:off x="596163" y="2397941"/>
              <a:ext cx="2510236" cy="496066"/>
            </a:xfrm>
            <a:prstGeom prst="rect">
              <a:avLst/>
            </a:prstGeom>
          </p:spPr>
          <p:txBody>
            <a:bodyPr vert="horz" lIns="91440" tIns="45720" rIns="91440" bIns="45720" rtlCol="0">
              <a:norm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nl-NL" sz="2400" dirty="0" smtClean="0">
                  <a:solidFill>
                    <a:srgbClr val="404040"/>
                  </a:solidFill>
                </a:rPr>
                <a:t>kinderbijslag</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grpSp>
      <p:grpSp>
        <p:nvGrpSpPr>
          <p:cNvPr id="15" name="Groeperen 14"/>
          <p:cNvGrpSpPr/>
          <p:nvPr/>
        </p:nvGrpSpPr>
        <p:grpSpPr>
          <a:xfrm>
            <a:off x="3077935" y="2160073"/>
            <a:ext cx="3229546" cy="2284502"/>
            <a:chOff x="4766678" y="2928040"/>
            <a:chExt cx="3229546" cy="2284502"/>
          </a:xfrm>
        </p:grpSpPr>
        <p:pic>
          <p:nvPicPr>
            <p:cNvPr id="16" name="Afbeelding 15" descr="foto_jobs2.jpg"/>
            <p:cNvPicPr>
              <a:picLocks noChangeAspect="1"/>
            </p:cNvPicPr>
            <p:nvPr/>
          </p:nvPicPr>
          <p:blipFill>
            <a:blip r:embed="rId7"/>
            <a:stretch>
              <a:fillRect/>
            </a:stretch>
          </p:blipFill>
          <p:spPr>
            <a:xfrm>
              <a:off x="5101091" y="2928040"/>
              <a:ext cx="2519418" cy="1790113"/>
            </a:xfrm>
            <a:prstGeom prst="rect">
              <a:avLst/>
            </a:prstGeom>
          </p:spPr>
        </p:pic>
        <p:sp>
          <p:nvSpPr>
            <p:cNvPr id="17" name="Subtitel 2"/>
            <p:cNvSpPr txBox="1">
              <a:spLocks/>
            </p:cNvSpPr>
            <p:nvPr/>
          </p:nvSpPr>
          <p:spPr>
            <a:xfrm>
              <a:off x="4766678" y="4614515"/>
              <a:ext cx="3229546" cy="598027"/>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sz="2400" b="0" i="0" u="none" strike="noStrike" kern="1200" cap="none" spc="0" normalizeH="0" baseline="0" noProof="0" dirty="0" smtClean="0">
                  <a:ln>
                    <a:noFill/>
                  </a:ln>
                  <a:solidFill>
                    <a:schemeClr val="bg1"/>
                  </a:solidFill>
                  <a:effectLst/>
                  <a:uLnTx/>
                  <a:uFillTx/>
                  <a:latin typeface="+mn-lt"/>
                  <a:ea typeface="+mn-ea"/>
                  <a:cs typeface="+mn-cs"/>
                </a:rPr>
                <a:t>watertarieven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6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18" name="Groeperen 17"/>
          <p:cNvGrpSpPr/>
          <p:nvPr/>
        </p:nvGrpSpPr>
        <p:grpSpPr>
          <a:xfrm>
            <a:off x="3485703" y="4411596"/>
            <a:ext cx="2653673" cy="1804357"/>
            <a:chOff x="2829674" y="2783556"/>
            <a:chExt cx="2653673" cy="1804357"/>
          </a:xfrm>
        </p:grpSpPr>
        <p:pic>
          <p:nvPicPr>
            <p:cNvPr id="19" name="Afbeelding 18" descr="armoede p1.jpg"/>
            <p:cNvPicPr>
              <a:picLocks noChangeAspect="1"/>
            </p:cNvPicPr>
            <p:nvPr/>
          </p:nvPicPr>
          <p:blipFill>
            <a:blip r:embed="rId8"/>
            <a:stretch>
              <a:fillRect/>
            </a:stretch>
          </p:blipFill>
          <p:spPr>
            <a:xfrm>
              <a:off x="2829674" y="2822014"/>
              <a:ext cx="2653673" cy="1765899"/>
            </a:xfrm>
            <a:prstGeom prst="rect">
              <a:avLst/>
            </a:prstGeom>
          </p:spPr>
        </p:pic>
        <p:sp>
          <p:nvSpPr>
            <p:cNvPr id="20" name="Subtitel 2"/>
            <p:cNvSpPr txBox="1">
              <a:spLocks/>
            </p:cNvSpPr>
            <p:nvPr/>
          </p:nvSpPr>
          <p:spPr>
            <a:xfrm>
              <a:off x="2829674" y="2783556"/>
              <a:ext cx="2267728" cy="440147"/>
            </a:xfrm>
            <a:prstGeom prst="rect">
              <a:avLst/>
            </a:prstGeom>
          </p:spPr>
          <p:txBody>
            <a:bodyPr vert="horz" lIns="91440" tIns="45720" rIns="91440" bIns="45720" rtlCol="0">
              <a:normAutofit lnSpcReduction="10000"/>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nl-NL" sz="2400" dirty="0" smtClean="0">
                  <a:solidFill>
                    <a:srgbClr val="FFFFFF"/>
                  </a:solidFill>
                </a:rPr>
                <a:t>studietoelage</a:t>
              </a:r>
              <a:endParaRPr lang="nl-NL" sz="2400" dirty="0" smtClean="0">
                <a:solidFill>
                  <a:srgbClr val="FFFFFF"/>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grpSp>
      <p:pic>
        <p:nvPicPr>
          <p:cNvPr id="21" name="Afbeelding 20" descr="foto_jobs2.jpg"/>
          <p:cNvPicPr>
            <a:picLocks noChangeAspect="1"/>
          </p:cNvPicPr>
          <p:nvPr/>
        </p:nvPicPr>
        <p:blipFill>
          <a:blip r:embed="rId9"/>
          <a:stretch>
            <a:fillRect/>
          </a:stretch>
        </p:blipFill>
        <p:spPr>
          <a:xfrm>
            <a:off x="704011" y="5528565"/>
            <a:ext cx="2201615" cy="727974"/>
          </a:xfrm>
          <a:prstGeom prst="rect">
            <a:avLst/>
          </a:prstGeom>
        </p:spPr>
      </p:pic>
      <p:grpSp>
        <p:nvGrpSpPr>
          <p:cNvPr id="22" name="Groeperen 21"/>
          <p:cNvGrpSpPr/>
          <p:nvPr/>
        </p:nvGrpSpPr>
        <p:grpSpPr>
          <a:xfrm>
            <a:off x="6139376" y="4444575"/>
            <a:ext cx="2923478" cy="1800741"/>
            <a:chOff x="4648183" y="3350067"/>
            <a:chExt cx="2923478" cy="1800741"/>
          </a:xfrm>
        </p:grpSpPr>
        <p:pic>
          <p:nvPicPr>
            <p:cNvPr id="23" name="Afbeelding 22" descr="armoede p1.jpg"/>
            <p:cNvPicPr>
              <a:picLocks noChangeAspect="1"/>
            </p:cNvPicPr>
            <p:nvPr/>
          </p:nvPicPr>
          <p:blipFill>
            <a:blip r:embed="rId10"/>
            <a:stretch>
              <a:fillRect/>
            </a:stretch>
          </p:blipFill>
          <p:spPr>
            <a:xfrm>
              <a:off x="5068112" y="3350067"/>
              <a:ext cx="2088327" cy="1576687"/>
            </a:xfrm>
            <a:prstGeom prst="rect">
              <a:avLst/>
            </a:prstGeom>
          </p:spPr>
        </p:pic>
        <p:sp>
          <p:nvSpPr>
            <p:cNvPr id="24" name="Subtitel 2"/>
            <p:cNvSpPr txBox="1">
              <a:spLocks/>
            </p:cNvSpPr>
            <p:nvPr/>
          </p:nvSpPr>
          <p:spPr>
            <a:xfrm>
              <a:off x="4648183" y="4580589"/>
              <a:ext cx="2923478" cy="570219"/>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nl-NL" dirty="0" smtClean="0">
                  <a:solidFill>
                    <a:schemeClr val="bg1"/>
                  </a:solidFill>
                </a:rPr>
                <a:t>tijdelijke werkervaring</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hoek 7"/>
          <p:cNvSpPr/>
          <p:nvPr/>
        </p:nvSpPr>
        <p:spPr>
          <a:xfrm>
            <a:off x="210196" y="2156458"/>
            <a:ext cx="8718845" cy="421823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0" y="669637"/>
            <a:ext cx="9144000" cy="957630"/>
          </a:xfrm>
        </p:spPr>
        <p:style>
          <a:lnRef idx="1">
            <a:schemeClr val="accent4"/>
          </a:lnRef>
          <a:fillRef idx="3">
            <a:schemeClr val="accent4"/>
          </a:fillRef>
          <a:effectRef idx="2">
            <a:schemeClr val="accent4"/>
          </a:effectRef>
          <a:fontRef idx="minor">
            <a:schemeClr val="lt1"/>
          </a:fontRef>
        </p:style>
        <p:txBody>
          <a:bodyPr>
            <a:normAutofit/>
          </a:bodyPr>
          <a:lstStyle/>
          <a:p>
            <a:r>
              <a:rPr lang="nl-NL" sz="5400" b="1" cap="small" dirty="0" smtClean="0">
                <a:solidFill>
                  <a:schemeClr val="tx1">
                    <a:lumMod val="75000"/>
                    <a:lumOff val="25000"/>
                  </a:schemeClr>
                </a:solidFill>
              </a:rPr>
              <a:t>sociale bijstand: historisch</a:t>
            </a:r>
            <a:endParaRPr lang="nl-NL" sz="5400" b="1" cap="small" dirty="0">
              <a:solidFill>
                <a:schemeClr val="tx1">
                  <a:lumMod val="75000"/>
                  <a:lumOff val="25000"/>
                </a:schemeClr>
              </a:solidFill>
            </a:endParaRPr>
          </a:p>
        </p:txBody>
      </p:sp>
      <p:sp>
        <p:nvSpPr>
          <p:cNvPr id="3" name="Subtitel 2"/>
          <p:cNvSpPr>
            <a:spLocks noGrp="1"/>
          </p:cNvSpPr>
          <p:nvPr>
            <p:ph type="subTitle" idx="1"/>
          </p:nvPr>
        </p:nvSpPr>
        <p:spPr>
          <a:xfrm>
            <a:off x="-318933" y="4628439"/>
            <a:ext cx="3394265" cy="3707251"/>
          </a:xfrm>
        </p:spPr>
        <p:txBody>
          <a:bodyPr>
            <a:normAutofit/>
          </a:bodyPr>
          <a:lstStyle/>
          <a:p>
            <a:endParaRPr lang="nl-NL" sz="3600" dirty="0" smtClean="0">
              <a:solidFill>
                <a:srgbClr val="404040"/>
              </a:solidFill>
            </a:endParaRPr>
          </a:p>
          <a:p>
            <a:pPr algn="l"/>
            <a:endParaRPr lang="nl-NL" sz="2800" dirty="0">
              <a:solidFill>
                <a:srgbClr val="404040"/>
              </a:solidFill>
            </a:endParaRPr>
          </a:p>
        </p:txBody>
      </p:sp>
      <p:grpSp>
        <p:nvGrpSpPr>
          <p:cNvPr id="4" name="Groep 9"/>
          <p:cNvGrpSpPr/>
          <p:nvPr/>
        </p:nvGrpSpPr>
        <p:grpSpPr>
          <a:xfrm>
            <a:off x="7968133" y="6263934"/>
            <a:ext cx="1175867" cy="594066"/>
            <a:chOff x="7982941" y="6263934"/>
            <a:chExt cx="1175867" cy="594066"/>
          </a:xfrm>
        </p:grpSpPr>
        <p:sp>
          <p:nvSpPr>
            <p:cNvPr id="5" name="Rechthoek 4"/>
            <p:cNvSpPr/>
            <p:nvPr/>
          </p:nvSpPr>
          <p:spPr>
            <a:xfrm>
              <a:off x="7982941" y="6263934"/>
              <a:ext cx="1175867" cy="594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Picture 3" descr="I:\Communicatie\Logo's\Denken durven doen\LOGO_NVA_DD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11032" y="6374696"/>
              <a:ext cx="1147776" cy="3725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9" name="Afbeelding 8" descr="foto_jobs2.jpg"/>
          <p:cNvPicPr>
            <a:picLocks noChangeAspect="1"/>
          </p:cNvPicPr>
          <p:nvPr/>
        </p:nvPicPr>
        <p:blipFill>
          <a:blip r:embed="rId4"/>
          <a:stretch>
            <a:fillRect/>
          </a:stretch>
        </p:blipFill>
        <p:spPr>
          <a:xfrm>
            <a:off x="497178" y="2396006"/>
            <a:ext cx="2578154" cy="1804709"/>
          </a:xfrm>
          <a:prstGeom prst="rect">
            <a:avLst/>
          </a:prstGeom>
        </p:spPr>
      </p:pic>
      <p:sp>
        <p:nvSpPr>
          <p:cNvPr id="10" name="Subtitel 2"/>
          <p:cNvSpPr txBox="1">
            <a:spLocks/>
          </p:cNvSpPr>
          <p:nvPr/>
        </p:nvSpPr>
        <p:spPr>
          <a:xfrm>
            <a:off x="4180114" y="4934714"/>
            <a:ext cx="4963886" cy="370725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nl-NL" sz="3200" dirty="0" smtClean="0">
              <a:solidFill>
                <a:srgbClr val="404040"/>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Char char="-"/>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smtClean="0">
              <a:ln>
                <a:noFill/>
              </a:ln>
              <a:solidFill>
                <a:srgbClr val="404040"/>
              </a:solidFill>
              <a:effectLst/>
              <a:uLnTx/>
              <a:uFillTx/>
              <a:latin typeface="+mn-lt"/>
              <a:ea typeface="+mn-ea"/>
              <a:cs typeface="+mn-cs"/>
            </a:endParaRPr>
          </a:p>
        </p:txBody>
      </p:sp>
      <p:sp>
        <p:nvSpPr>
          <p:cNvPr id="12" name="Tekstvak 11"/>
          <p:cNvSpPr txBox="1"/>
          <p:nvPr/>
        </p:nvSpPr>
        <p:spPr>
          <a:xfrm>
            <a:off x="431185" y="3797442"/>
            <a:ext cx="5531839" cy="769441"/>
          </a:xfrm>
          <a:prstGeom prst="rect">
            <a:avLst/>
          </a:prstGeom>
          <a:noFill/>
        </p:spPr>
        <p:txBody>
          <a:bodyPr wrap="square" rtlCol="0">
            <a:spAutoFit/>
          </a:bodyPr>
          <a:lstStyle/>
          <a:p>
            <a:r>
              <a:rPr lang="nl-NL" sz="2400" dirty="0" smtClean="0">
                <a:solidFill>
                  <a:srgbClr val="FFFFFF"/>
                </a:solidFill>
              </a:rPr>
              <a:t>Godshuis</a:t>
            </a:r>
            <a:endParaRPr lang="nl-NL" sz="2400" dirty="0" smtClean="0">
              <a:solidFill>
                <a:srgbClr val="FFFFFF"/>
              </a:solidFill>
            </a:endParaRPr>
          </a:p>
          <a:p>
            <a:r>
              <a:rPr lang="nl-NL" sz="2000" dirty="0" smtClean="0">
                <a:solidFill>
                  <a:schemeClr val="tx1">
                    <a:lumMod val="75000"/>
                    <a:lumOff val="25000"/>
                  </a:schemeClr>
                </a:solidFill>
              </a:rPr>
              <a:t>Bureel </a:t>
            </a:r>
            <a:r>
              <a:rPr lang="nl-NL" sz="2000" dirty="0" smtClean="0">
                <a:solidFill>
                  <a:schemeClr val="tx1">
                    <a:lumMod val="75000"/>
                    <a:lumOff val="25000"/>
                  </a:schemeClr>
                </a:solidFill>
              </a:rPr>
              <a:t>van Weldadigheid</a:t>
            </a:r>
            <a:endParaRPr lang="nl-NL" sz="2000" dirty="0">
              <a:solidFill>
                <a:schemeClr val="tx1">
                  <a:lumMod val="75000"/>
                  <a:lumOff val="25000"/>
                </a:schemeClr>
              </a:solidFill>
            </a:endParaRPr>
          </a:p>
        </p:txBody>
      </p:sp>
      <p:sp>
        <p:nvSpPr>
          <p:cNvPr id="14" name="Tekstvak 13"/>
          <p:cNvSpPr txBox="1"/>
          <p:nvPr/>
        </p:nvSpPr>
        <p:spPr>
          <a:xfrm>
            <a:off x="497178" y="4554672"/>
            <a:ext cx="2578154" cy="369332"/>
          </a:xfrm>
          <a:prstGeom prst="rect">
            <a:avLst/>
          </a:prstGeom>
          <a:noFill/>
        </p:spPr>
        <p:txBody>
          <a:bodyPr wrap="square" rtlCol="0">
            <a:spAutoFit/>
          </a:bodyPr>
          <a:lstStyle/>
          <a:p>
            <a:pPr algn="ctr"/>
            <a:r>
              <a:rPr lang="nl-NL" dirty="0" smtClean="0">
                <a:solidFill>
                  <a:schemeClr val="accent3"/>
                </a:solidFill>
              </a:rPr>
              <a:t>19</a:t>
            </a:r>
            <a:r>
              <a:rPr lang="nl-NL" baseline="30000" dirty="0" smtClean="0">
                <a:solidFill>
                  <a:schemeClr val="accent3"/>
                </a:solidFill>
              </a:rPr>
              <a:t>de</a:t>
            </a:r>
            <a:r>
              <a:rPr lang="nl-NL" dirty="0" smtClean="0">
                <a:solidFill>
                  <a:schemeClr val="accent3"/>
                </a:solidFill>
              </a:rPr>
              <a:t> eeuw – WO II</a:t>
            </a:r>
            <a:endParaRPr lang="nl-NL" dirty="0" smtClean="0">
              <a:solidFill>
                <a:schemeClr val="accent3"/>
              </a:solidFill>
            </a:endParaRPr>
          </a:p>
        </p:txBody>
      </p:sp>
      <p:sp>
        <p:nvSpPr>
          <p:cNvPr id="13" name="Subtitel 2"/>
          <p:cNvSpPr txBox="1">
            <a:spLocks/>
          </p:cNvSpPr>
          <p:nvPr/>
        </p:nvSpPr>
        <p:spPr>
          <a:xfrm>
            <a:off x="3565509" y="1875207"/>
            <a:ext cx="2200406" cy="1041598"/>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nl-NL" sz="3600" b="0" i="0" u="none" strike="noStrike" kern="1200" cap="none" spc="0" normalizeH="0" baseline="0" noProof="0" dirty="0" smtClean="0">
              <a:ln>
                <a:noFill/>
              </a:ln>
              <a:solidFill>
                <a:srgbClr val="404040"/>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l-NL" b="0" i="0" u="none" strike="noStrike" kern="1200" cap="none" spc="0" normalizeH="0" baseline="0" noProof="0" dirty="0" smtClean="0">
                <a:ln>
                  <a:noFill/>
                </a:ln>
                <a:solidFill>
                  <a:srgbClr val="E2751D"/>
                </a:solidFill>
                <a:effectLst/>
                <a:uLnTx/>
                <a:uFillTx/>
                <a:latin typeface="+mn-lt"/>
                <a:ea typeface="+mn-ea"/>
                <a:cs typeface="+mn-cs"/>
              </a:rPr>
              <a:t>1945 - 1974</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800" b="0" i="0" u="none" strike="noStrike" kern="1200" cap="none" spc="0" normalizeH="0" baseline="0" noProof="0" dirty="0">
              <a:ln>
                <a:noFill/>
              </a:ln>
              <a:solidFill>
                <a:srgbClr val="404040"/>
              </a:solidFill>
              <a:effectLst/>
              <a:uLnTx/>
              <a:uFillTx/>
              <a:latin typeface="+mn-lt"/>
              <a:ea typeface="+mn-ea"/>
              <a:cs typeface="+mn-cs"/>
            </a:endParaRPr>
          </a:p>
        </p:txBody>
      </p:sp>
      <p:pic>
        <p:nvPicPr>
          <p:cNvPr id="15" name="Afbeelding 14" descr="foto_jobs2.jpg"/>
          <p:cNvPicPr>
            <a:picLocks noChangeAspect="1"/>
          </p:cNvPicPr>
          <p:nvPr/>
        </p:nvPicPr>
        <p:blipFill>
          <a:blip r:embed="rId5"/>
          <a:stretch>
            <a:fillRect/>
          </a:stretch>
        </p:blipFill>
        <p:spPr>
          <a:xfrm>
            <a:off x="3293840" y="2895087"/>
            <a:ext cx="2472075" cy="1804709"/>
          </a:xfrm>
          <a:prstGeom prst="rect">
            <a:avLst/>
          </a:prstGeom>
        </p:spPr>
      </p:pic>
      <p:pic>
        <p:nvPicPr>
          <p:cNvPr id="16" name="Afbeelding 15" descr="foto_jobs2.jpg"/>
          <p:cNvPicPr>
            <a:picLocks noChangeAspect="1"/>
          </p:cNvPicPr>
          <p:nvPr/>
        </p:nvPicPr>
        <p:blipFill>
          <a:blip r:embed="rId6"/>
          <a:stretch>
            <a:fillRect/>
          </a:stretch>
        </p:blipFill>
        <p:spPr>
          <a:xfrm>
            <a:off x="5868422" y="2302990"/>
            <a:ext cx="2906587" cy="1634955"/>
          </a:xfrm>
          <a:prstGeom prst="rect">
            <a:avLst/>
          </a:prstGeom>
        </p:spPr>
      </p:pic>
      <p:sp>
        <p:nvSpPr>
          <p:cNvPr id="17" name="Tekstvak 16"/>
          <p:cNvSpPr txBox="1"/>
          <p:nvPr/>
        </p:nvSpPr>
        <p:spPr>
          <a:xfrm>
            <a:off x="5173854" y="2207379"/>
            <a:ext cx="4831413" cy="830997"/>
          </a:xfrm>
          <a:prstGeom prst="rect">
            <a:avLst/>
          </a:prstGeom>
          <a:noFill/>
        </p:spPr>
        <p:txBody>
          <a:bodyPr wrap="square" rtlCol="0">
            <a:spAutoFit/>
          </a:bodyPr>
          <a:lstStyle/>
          <a:p>
            <a:pPr algn="ctr"/>
            <a:r>
              <a:rPr lang="nl-NL" dirty="0" smtClean="0">
                <a:solidFill>
                  <a:schemeClr val="tx1">
                    <a:lumMod val="75000"/>
                    <a:lumOff val="25000"/>
                  </a:schemeClr>
                </a:solidFill>
              </a:rPr>
              <a:t>° </a:t>
            </a:r>
            <a:r>
              <a:rPr lang="nl-NL" sz="2400" dirty="0" smtClean="0">
                <a:solidFill>
                  <a:schemeClr val="tx1">
                    <a:lumMod val="75000"/>
                    <a:lumOff val="25000"/>
                  </a:schemeClr>
                </a:solidFill>
              </a:rPr>
              <a:t>bestaansminimum</a:t>
            </a:r>
          </a:p>
          <a:p>
            <a:pPr algn="ctr"/>
            <a:r>
              <a:rPr lang="nl-NL" sz="2400" dirty="0" smtClean="0">
                <a:solidFill>
                  <a:schemeClr val="tx1">
                    <a:lumMod val="75000"/>
                    <a:lumOff val="25000"/>
                  </a:schemeClr>
                </a:solidFill>
              </a:rPr>
              <a:t> </a:t>
            </a:r>
            <a:endParaRPr lang="nl-NL" sz="2400" dirty="0" smtClean="0">
              <a:solidFill>
                <a:schemeClr val="tx1">
                  <a:lumMod val="75000"/>
                  <a:lumOff val="25000"/>
                </a:schemeClr>
              </a:solidFill>
            </a:endParaRPr>
          </a:p>
        </p:txBody>
      </p:sp>
      <p:pic>
        <p:nvPicPr>
          <p:cNvPr id="18" name="Afbeelding 17" descr="foto_ocmw1976.jpg"/>
          <p:cNvPicPr>
            <a:picLocks noChangeAspect="1"/>
          </p:cNvPicPr>
          <p:nvPr/>
        </p:nvPicPr>
        <p:blipFill>
          <a:blip r:embed="rId7"/>
          <a:stretch>
            <a:fillRect/>
          </a:stretch>
        </p:blipFill>
        <p:spPr>
          <a:xfrm>
            <a:off x="6126898" y="4127139"/>
            <a:ext cx="2638334" cy="1717011"/>
          </a:xfrm>
          <a:prstGeom prst="rect">
            <a:avLst/>
          </a:prstGeom>
        </p:spPr>
      </p:pic>
      <p:sp>
        <p:nvSpPr>
          <p:cNvPr id="19" name="Tekstvak 18"/>
          <p:cNvSpPr txBox="1"/>
          <p:nvPr/>
        </p:nvSpPr>
        <p:spPr>
          <a:xfrm>
            <a:off x="5050057" y="5844150"/>
            <a:ext cx="4831413" cy="461665"/>
          </a:xfrm>
          <a:prstGeom prst="rect">
            <a:avLst/>
          </a:prstGeom>
          <a:noFill/>
        </p:spPr>
        <p:txBody>
          <a:bodyPr wrap="square" rtlCol="0">
            <a:spAutoFit/>
          </a:bodyPr>
          <a:lstStyle/>
          <a:p>
            <a:pPr algn="ctr"/>
            <a:r>
              <a:rPr lang="nl-NL" sz="2400" dirty="0" smtClean="0">
                <a:solidFill>
                  <a:schemeClr val="tx1">
                    <a:lumMod val="75000"/>
                    <a:lumOff val="25000"/>
                  </a:schemeClr>
                </a:solidFill>
              </a:rPr>
              <a:t>° OCMW </a:t>
            </a:r>
            <a:r>
              <a:rPr lang="nl-NL" dirty="0" smtClean="0">
                <a:solidFill>
                  <a:schemeClr val="accent3"/>
                </a:solidFill>
              </a:rPr>
              <a:t>1976</a:t>
            </a:r>
          </a:p>
        </p:txBody>
      </p:sp>
      <p:sp>
        <p:nvSpPr>
          <p:cNvPr id="20" name="Tekstvak 19"/>
          <p:cNvSpPr txBox="1"/>
          <p:nvPr/>
        </p:nvSpPr>
        <p:spPr>
          <a:xfrm>
            <a:off x="2100519" y="4699796"/>
            <a:ext cx="4831413" cy="738664"/>
          </a:xfrm>
          <a:prstGeom prst="rect">
            <a:avLst/>
          </a:prstGeom>
          <a:noFill/>
        </p:spPr>
        <p:txBody>
          <a:bodyPr wrap="square" rtlCol="0">
            <a:spAutoFit/>
          </a:bodyPr>
          <a:lstStyle/>
          <a:p>
            <a:pPr algn="ctr"/>
            <a:r>
              <a:rPr lang="nl-NL" sz="2400" dirty="0" smtClean="0">
                <a:solidFill>
                  <a:schemeClr val="tx1">
                    <a:lumMod val="75000"/>
                    <a:lumOff val="25000"/>
                  </a:schemeClr>
                </a:solidFill>
              </a:rPr>
              <a:t>les </a:t>
            </a:r>
            <a:r>
              <a:rPr lang="nl-NL" sz="2400" dirty="0" err="1" smtClean="0">
                <a:solidFill>
                  <a:schemeClr val="tx1">
                    <a:lumMod val="75000"/>
                    <a:lumOff val="25000"/>
                  </a:schemeClr>
                </a:solidFill>
              </a:rPr>
              <a:t>Trentes</a:t>
            </a:r>
            <a:r>
              <a:rPr lang="nl-NL" sz="2400" dirty="0" smtClean="0">
                <a:solidFill>
                  <a:schemeClr val="tx1">
                    <a:lumMod val="75000"/>
                    <a:lumOff val="25000"/>
                  </a:schemeClr>
                </a:solidFill>
              </a:rPr>
              <a:t> </a:t>
            </a:r>
            <a:r>
              <a:rPr lang="nl-NL" sz="2400" dirty="0" err="1" smtClean="0">
                <a:solidFill>
                  <a:schemeClr val="tx1">
                    <a:lumMod val="75000"/>
                    <a:lumOff val="25000"/>
                  </a:schemeClr>
                </a:solidFill>
              </a:rPr>
              <a:t>glorieuses</a:t>
            </a:r>
            <a:endParaRPr lang="nl-NL" sz="2400" dirty="0" smtClean="0">
              <a:solidFill>
                <a:schemeClr val="tx1">
                  <a:lumMod val="75000"/>
                  <a:lumOff val="25000"/>
                </a:schemeClr>
              </a:solidFill>
            </a:endParaRPr>
          </a:p>
          <a:p>
            <a:pPr algn="ctr"/>
            <a:r>
              <a:rPr lang="nl-NL" i="1" dirty="0" smtClean="0">
                <a:solidFill>
                  <a:schemeClr val="tx1">
                    <a:lumMod val="75000"/>
                    <a:lumOff val="25000"/>
                  </a:schemeClr>
                </a:solidFill>
              </a:rPr>
              <a:t>“armoede bestaat niet meer”</a:t>
            </a:r>
            <a:endParaRPr lang="nl-NL" i="1" dirty="0" smtClean="0">
              <a:solidFill>
                <a:schemeClr val="tx1">
                  <a:lumMod val="75000"/>
                  <a:lumOff val="25000"/>
                </a:schemeClr>
              </a:solidFill>
            </a:endParaRPr>
          </a:p>
        </p:txBody>
      </p:sp>
      <p:sp>
        <p:nvSpPr>
          <p:cNvPr id="21" name="Tekstvak 20"/>
          <p:cNvSpPr txBox="1"/>
          <p:nvPr/>
        </p:nvSpPr>
        <p:spPr>
          <a:xfrm>
            <a:off x="8093920" y="2525755"/>
            <a:ext cx="1036201" cy="369332"/>
          </a:xfrm>
          <a:prstGeom prst="rect">
            <a:avLst/>
          </a:prstGeom>
          <a:noFill/>
        </p:spPr>
        <p:txBody>
          <a:bodyPr wrap="square" rtlCol="0">
            <a:spAutoFit/>
          </a:bodyPr>
          <a:lstStyle/>
          <a:p>
            <a:r>
              <a:rPr lang="nl-NL" dirty="0" smtClean="0">
                <a:solidFill>
                  <a:srgbClr val="E2751D"/>
                </a:solidFill>
              </a:rPr>
              <a:t>1974</a:t>
            </a:r>
            <a:endParaRPr lang="nl-NL" dirty="0">
              <a:solidFill>
                <a:srgbClr val="E2751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Briesj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5426</TotalTime>
  <Words>4790</Words>
  <Application>Microsoft Macintosh PowerPoint</Application>
  <PresentationFormat>Diavoorstelling (4:3)</PresentationFormat>
  <Paragraphs>315</Paragraphs>
  <Slides>12</Slides>
  <Notes>12</Notes>
  <HiddenSlides>0</HiddenSlides>
  <MMClips>0</MMClips>
  <ScaleCrop>false</ScaleCrop>
  <HeadingPairs>
    <vt:vector size="4" baseType="variant">
      <vt:variant>
        <vt:lpstr>Ontwerpsjabloon</vt:lpstr>
      </vt:variant>
      <vt:variant>
        <vt:i4>1</vt:i4>
      </vt:variant>
      <vt:variant>
        <vt:lpstr>Diatitels</vt:lpstr>
      </vt:variant>
      <vt:variant>
        <vt:i4>12</vt:i4>
      </vt:variant>
    </vt:vector>
  </HeadingPairs>
  <TitlesOfParts>
    <vt:vector size="13" baseType="lpstr">
      <vt:lpstr>Office-thema</vt:lpstr>
      <vt:lpstr>Strijd tegen armoede Strijd voor welzijn</vt:lpstr>
      <vt:lpstr>Wat is armoede ?</vt:lpstr>
      <vt:lpstr>Wat is armoede ?</vt:lpstr>
      <vt:lpstr>Wat is armoede ?</vt:lpstr>
      <vt:lpstr>Wat is armoede ?</vt:lpstr>
      <vt:lpstr>Armoede bestrijden : hoe?</vt:lpstr>
      <vt:lpstr>federaal</vt:lpstr>
      <vt:lpstr>vlaanderen</vt:lpstr>
      <vt:lpstr>sociale bijstand: historisch</vt:lpstr>
      <vt:lpstr>sociale bijstand: historisch</vt:lpstr>
      <vt:lpstr>lokaal beleid: het ocmw</vt:lpstr>
      <vt:lpstr>lokaal beleid: het ocmw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Strijd tegen armoede Strijd voor welzijn</dc:title>
  <dc:creator>Sofie De Vriese</dc:creator>
  <cp:lastModifiedBy>Sofie De Vriese</cp:lastModifiedBy>
  <cp:revision>14</cp:revision>
  <dcterms:created xsi:type="dcterms:W3CDTF">2017-06-26T12:40:38Z</dcterms:created>
  <dcterms:modified xsi:type="dcterms:W3CDTF">2017-06-27T09:40:04Z</dcterms:modified>
</cp:coreProperties>
</file>